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4" roundtripDataSignature="AMtx7mhF33U1TZf8wsEy87IB/xYej+yE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34" Type="http://customschemas.google.com/relationships/presentationmetadata" Target="meta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3fb327982c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" name="Google Shape;13;g3fb327982c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g3fb327982c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4" name="Google Shape;34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fb35806467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3fb3580646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g3fb35806467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fb36662d6b_4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3fb36662d6b_4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g3fb36662d6b_4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fb36662d6b_4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9" name="Google Shape;409;g3fb36662d6b_4_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g3fb36662d6b_4_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fb36d43ac4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3fb36d43ac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g3fb36d43ac4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fb36662d6b_4_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1" name="Google Shape;431;g3fb36662d6b_4_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g3fb36662d6b_4_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3fb36662d6b_4_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5" name="Google Shape;455;g3fb36662d6b_4_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g3fb36662d6b_4_4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fb36662d6b_4_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8" name="Google Shape;478;g3fb36662d6b_4_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g3fb36662d6b_4_6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3fb36662d6b_4_10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0" name="Google Shape;520;g3fb36662d6b_4_10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g3fb36662d6b_4_10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3fb36662d6b_4_1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4" name="Google Shape;544;g3fb36662d6b_4_1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g3fb36662d6b_4_1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" name="Google Shape;1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3fb36662d6b_4_1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8" name="Google Shape;568;g3fb36662d6b_4_1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g3fb36662d6b_4_15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3fb36662d6b_4_1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1" name="Google Shape;601;g3fb36662d6b_4_18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g3fb36662d6b_4_18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3fb36662d6b_4_2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1" name="Google Shape;631;g3fb36662d6b_4_2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g3fb36662d6b_4_2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3fb36662d6b_4_2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2" name="Google Shape;672;g3fb36662d6b_4_2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3" name="Google Shape;673;g3fb36662d6b_4_25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3fb36662d6b_4_2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9" name="Google Shape;689;g3fb36662d6b_4_27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0" name="Google Shape;690;g3fb36662d6b_4_27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409d2d608da_2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8" name="Google Shape;708;g409d2d608da_2_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g409d2d608da_2_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409d2d608da_2_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3" name="Google Shape;733;g409d2d608da_2_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g409d2d608da_2_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g409d2d608da_2_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4" name="Google Shape;764;g409d2d608da_2_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g409d2d608da_2_5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g3fb36662d6b_4_2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3" name="Google Shape;793;g3fb36662d6b_4_28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4" name="Google Shape;794;g3fb36662d6b_4_28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g409d34aff0e_2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0" name="Google Shape;800;g409d34aff0e_2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g409d34aff0e_2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" name="Google Shape;3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" name="Google Shape;7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" name="Google Shape;21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5" name="Google Shape;26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3" name="Google Shape;31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pn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47.png"/><Relationship Id="rId10" Type="http://schemas.openxmlformats.org/officeDocument/2006/relationships/image" Target="../media/image35.png"/><Relationship Id="rId13" Type="http://schemas.openxmlformats.org/officeDocument/2006/relationships/image" Target="../media/image34.png"/><Relationship Id="rId1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9.png"/><Relationship Id="rId4" Type="http://schemas.openxmlformats.org/officeDocument/2006/relationships/image" Target="../media/image15.png"/><Relationship Id="rId9" Type="http://schemas.openxmlformats.org/officeDocument/2006/relationships/image" Target="../media/image33.png"/><Relationship Id="rId5" Type="http://schemas.openxmlformats.org/officeDocument/2006/relationships/image" Target="../media/image30.png"/><Relationship Id="rId6" Type="http://schemas.openxmlformats.org/officeDocument/2006/relationships/image" Target="../media/image45.png"/><Relationship Id="rId7" Type="http://schemas.openxmlformats.org/officeDocument/2006/relationships/image" Target="../media/image32.png"/><Relationship Id="rId8" Type="http://schemas.openxmlformats.org/officeDocument/2006/relationships/image" Target="../media/image4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28.png"/><Relationship Id="rId11" Type="http://schemas.openxmlformats.org/officeDocument/2006/relationships/image" Target="../media/image1.png"/><Relationship Id="rId10" Type="http://schemas.openxmlformats.org/officeDocument/2006/relationships/image" Target="../media/image13.png"/><Relationship Id="rId12" Type="http://schemas.openxmlformats.org/officeDocument/2006/relationships/image" Target="../media/image9.png"/><Relationship Id="rId9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17.png"/><Relationship Id="rId7" Type="http://schemas.openxmlformats.org/officeDocument/2006/relationships/image" Target="../media/image5.png"/><Relationship Id="rId8" Type="http://schemas.openxmlformats.org/officeDocument/2006/relationships/image" Target="../media/image48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3" Type="http://schemas.openxmlformats.org/officeDocument/2006/relationships/image" Target="../media/image18.png"/><Relationship Id="rId1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5" Type="http://schemas.openxmlformats.org/officeDocument/2006/relationships/image" Target="../media/image36.png"/><Relationship Id="rId6" Type="http://schemas.openxmlformats.org/officeDocument/2006/relationships/image" Target="../media/image12.png"/><Relationship Id="rId7" Type="http://schemas.openxmlformats.org/officeDocument/2006/relationships/image" Target="../media/image6.png"/><Relationship Id="rId8" Type="http://schemas.openxmlformats.org/officeDocument/2006/relationships/image" Target="../media/image4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Relationship Id="rId5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4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7.png"/><Relationship Id="rId6" Type="http://schemas.openxmlformats.org/officeDocument/2006/relationships/image" Target="../media/image18.png"/><Relationship Id="rId7" Type="http://schemas.openxmlformats.org/officeDocument/2006/relationships/image" Target="../media/image41.png"/><Relationship Id="rId8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1B10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g3fb327982cd_0_0" title="energyheade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91225"/>
            <a:ext cx="12192000" cy="4875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2530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9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BE6C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2DBE6C"/>
                </a:solidFill>
                <a:latin typeface="Calibri"/>
                <a:ea typeface="Calibri"/>
                <a:cs typeface="Calibri"/>
                <a:sym typeface="Calibri"/>
              </a:rPr>
              <a:t>THE BIGGER IDEA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9"/>
          <p:cNvSpPr txBox="1"/>
          <p:nvPr/>
        </p:nvSpPr>
        <p:spPr>
          <a:xfrm>
            <a:off x="548640" y="777240"/>
            <a:ext cx="107899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The ShopDowntown Distributed Commerce Network™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9"/>
          <p:cNvSpPr txBox="1"/>
          <p:nvPr/>
        </p:nvSpPr>
        <p:spPr>
          <a:xfrm>
            <a:off x="548640" y="1691640"/>
            <a:ext cx="1078992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9D6D3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C9D6D3"/>
                </a:solidFill>
                <a:latin typeface="Calibri"/>
                <a:ea typeface="Calibri"/>
                <a:cs typeface="Calibri"/>
                <a:sym typeface="Calibri"/>
              </a:rPr>
              <a:t>It combines commerce, energy, computing, and communications at the local level — you don't build a data center, you build a distributed network of small nodes inside the businesses ShopDowntown already serves.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9"/>
          <p:cNvSpPr/>
          <p:nvPr/>
        </p:nvSpPr>
        <p:spPr>
          <a:xfrm>
            <a:off x="548640" y="2606040"/>
            <a:ext cx="2606040" cy="960120"/>
          </a:xfrm>
          <a:prstGeom prst="roundRect">
            <a:avLst>
              <a:gd fmla="val 6667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sun_2DBE6C.png" id="351" name="Google Shape;35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274320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9"/>
          <p:cNvSpPr txBox="1"/>
          <p:nvPr/>
        </p:nvSpPr>
        <p:spPr>
          <a:xfrm>
            <a:off x="685800" y="3081528"/>
            <a:ext cx="23317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Solar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9"/>
          <p:cNvSpPr txBox="1"/>
          <p:nvPr/>
        </p:nvSpPr>
        <p:spPr>
          <a:xfrm>
            <a:off x="685800" y="3310128"/>
            <a:ext cx="23317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FB8B3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9FB8B3"/>
                </a:solidFill>
                <a:latin typeface="Calibri"/>
                <a:ea typeface="Calibri"/>
                <a:cs typeface="Calibri"/>
                <a:sym typeface="Calibri"/>
              </a:rPr>
              <a:t>Generate electricity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9"/>
          <p:cNvSpPr/>
          <p:nvPr/>
        </p:nvSpPr>
        <p:spPr>
          <a:xfrm>
            <a:off x="3291840" y="2606040"/>
            <a:ext cx="2606040" cy="960120"/>
          </a:xfrm>
          <a:prstGeom prst="roundRect">
            <a:avLst>
              <a:gd fmla="val 6667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battery_2DBE6C.png" id="355" name="Google Shape;35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9000" y="274320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9"/>
          <p:cNvSpPr txBox="1"/>
          <p:nvPr/>
        </p:nvSpPr>
        <p:spPr>
          <a:xfrm>
            <a:off x="3429000" y="3081528"/>
            <a:ext cx="23317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BESS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9"/>
          <p:cNvSpPr txBox="1"/>
          <p:nvPr/>
        </p:nvSpPr>
        <p:spPr>
          <a:xfrm>
            <a:off x="3429000" y="3310128"/>
            <a:ext cx="23317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FB8B3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9FB8B3"/>
                </a:solidFill>
                <a:latin typeface="Calibri"/>
                <a:ea typeface="Calibri"/>
                <a:cs typeface="Calibri"/>
                <a:sym typeface="Calibri"/>
              </a:rPr>
              <a:t>Store electricity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9"/>
          <p:cNvSpPr/>
          <p:nvPr/>
        </p:nvSpPr>
        <p:spPr>
          <a:xfrm>
            <a:off x="6035040" y="2606040"/>
            <a:ext cx="2606040" cy="960120"/>
          </a:xfrm>
          <a:prstGeom prst="roundRect">
            <a:avLst>
              <a:gd fmla="val 6667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pu_2DBE6C.png" id="359" name="Google Shape;359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72200" y="274320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9"/>
          <p:cNvSpPr txBox="1"/>
          <p:nvPr/>
        </p:nvSpPr>
        <p:spPr>
          <a:xfrm>
            <a:off x="6172200" y="3081528"/>
            <a:ext cx="23317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Edge Computer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9"/>
          <p:cNvSpPr txBox="1"/>
          <p:nvPr/>
        </p:nvSpPr>
        <p:spPr>
          <a:xfrm>
            <a:off x="6172200" y="3310128"/>
            <a:ext cx="23317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FB8B3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9FB8B3"/>
                </a:solidFill>
                <a:latin typeface="Calibri"/>
                <a:ea typeface="Calibri"/>
                <a:cs typeface="Calibri"/>
                <a:sym typeface="Calibri"/>
              </a:rPr>
              <a:t>Local computing / AI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9"/>
          <p:cNvSpPr/>
          <p:nvPr/>
        </p:nvSpPr>
        <p:spPr>
          <a:xfrm>
            <a:off x="8778240" y="2606040"/>
            <a:ext cx="2606040" cy="960120"/>
          </a:xfrm>
          <a:prstGeom prst="roundRect">
            <a:avLst>
              <a:gd fmla="val 6667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server_2DBE6C.png" id="363" name="Google Shape;363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915400" y="274320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9"/>
          <p:cNvSpPr txBox="1"/>
          <p:nvPr/>
        </p:nvSpPr>
        <p:spPr>
          <a:xfrm>
            <a:off x="8915400" y="3081528"/>
            <a:ext cx="23317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Web Server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9"/>
          <p:cNvSpPr txBox="1"/>
          <p:nvPr/>
        </p:nvSpPr>
        <p:spPr>
          <a:xfrm>
            <a:off x="8915400" y="3310128"/>
            <a:ext cx="23317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FB8B3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9FB8B3"/>
                </a:solidFill>
                <a:latin typeface="Calibri"/>
                <a:ea typeface="Calibri"/>
                <a:cs typeface="Calibri"/>
                <a:sym typeface="Calibri"/>
              </a:rPr>
              <a:t>Local services / content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9"/>
          <p:cNvSpPr/>
          <p:nvPr/>
        </p:nvSpPr>
        <p:spPr>
          <a:xfrm>
            <a:off x="548640" y="3703320"/>
            <a:ext cx="2606040" cy="960120"/>
          </a:xfrm>
          <a:prstGeom prst="roundRect">
            <a:avLst>
              <a:gd fmla="val 6667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radio_2DBE6C.png" id="367" name="Google Shape;367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85800" y="384048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9"/>
          <p:cNvSpPr txBox="1"/>
          <p:nvPr/>
        </p:nvSpPr>
        <p:spPr>
          <a:xfrm>
            <a:off x="685800" y="4178808"/>
            <a:ext cx="23317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Telecom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9"/>
          <p:cNvSpPr txBox="1"/>
          <p:nvPr/>
        </p:nvSpPr>
        <p:spPr>
          <a:xfrm>
            <a:off x="685800" y="4407408"/>
            <a:ext cx="23317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FB8B3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9FB8B3"/>
                </a:solidFill>
                <a:latin typeface="Calibri"/>
                <a:ea typeface="Calibri"/>
                <a:cs typeface="Calibri"/>
                <a:sym typeface="Calibri"/>
              </a:rPr>
              <a:t>Internet connectivity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9"/>
          <p:cNvSpPr/>
          <p:nvPr/>
        </p:nvSpPr>
        <p:spPr>
          <a:xfrm>
            <a:off x="3291840" y="3703320"/>
            <a:ext cx="2606040" cy="960120"/>
          </a:xfrm>
          <a:prstGeom prst="roundRect">
            <a:avLst>
              <a:gd fmla="val 6667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wifi_2DBE6C.png" id="371" name="Google Shape;371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29000" y="384048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9"/>
          <p:cNvSpPr txBox="1"/>
          <p:nvPr/>
        </p:nvSpPr>
        <p:spPr>
          <a:xfrm>
            <a:off x="3429000" y="4178808"/>
            <a:ext cx="23317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Wi-Fi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9"/>
          <p:cNvSpPr txBox="1"/>
          <p:nvPr/>
        </p:nvSpPr>
        <p:spPr>
          <a:xfrm>
            <a:off x="3429000" y="4407408"/>
            <a:ext cx="23317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FB8B3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9FB8B3"/>
                </a:solidFill>
                <a:latin typeface="Calibri"/>
                <a:ea typeface="Calibri"/>
                <a:cs typeface="Calibri"/>
                <a:sym typeface="Calibri"/>
              </a:rPr>
              <a:t>Local wireless network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9"/>
          <p:cNvSpPr/>
          <p:nvPr/>
        </p:nvSpPr>
        <p:spPr>
          <a:xfrm>
            <a:off x="6035040" y="3703320"/>
            <a:ext cx="2606040" cy="960120"/>
          </a:xfrm>
          <a:prstGeom prst="roundRect">
            <a:avLst>
              <a:gd fmla="val 6667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amera_2DBE6C.png" id="375" name="Google Shape;375;p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72200" y="384048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9"/>
          <p:cNvSpPr txBox="1"/>
          <p:nvPr/>
        </p:nvSpPr>
        <p:spPr>
          <a:xfrm>
            <a:off x="6172200" y="4178808"/>
            <a:ext cx="23317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Cameras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9"/>
          <p:cNvSpPr txBox="1"/>
          <p:nvPr/>
        </p:nvSpPr>
        <p:spPr>
          <a:xfrm>
            <a:off x="6172200" y="4407408"/>
            <a:ext cx="23317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FB8B3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9FB8B3"/>
                </a:solidFill>
                <a:latin typeface="Calibri"/>
                <a:ea typeface="Calibri"/>
                <a:cs typeface="Calibri"/>
                <a:sym typeface="Calibri"/>
              </a:rPr>
              <a:t>Store visibility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9"/>
          <p:cNvSpPr/>
          <p:nvPr/>
        </p:nvSpPr>
        <p:spPr>
          <a:xfrm>
            <a:off x="8778240" y="3703320"/>
            <a:ext cx="2606040" cy="960120"/>
          </a:xfrm>
          <a:prstGeom prst="roundRect">
            <a:avLst>
              <a:gd fmla="val 6667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bag_2DBE6C.png" id="379" name="Google Shape;379;p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915400" y="384048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9"/>
          <p:cNvSpPr txBox="1"/>
          <p:nvPr/>
        </p:nvSpPr>
        <p:spPr>
          <a:xfrm>
            <a:off x="8915400" y="4178808"/>
            <a:ext cx="23317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ShopDowntown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9"/>
          <p:cNvSpPr txBox="1"/>
          <p:nvPr/>
        </p:nvSpPr>
        <p:spPr>
          <a:xfrm>
            <a:off x="8915400" y="4407408"/>
            <a:ext cx="23317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FB8B3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9FB8B3"/>
                </a:solidFill>
                <a:latin typeface="Calibri"/>
                <a:ea typeface="Calibri"/>
                <a:cs typeface="Calibri"/>
                <a:sym typeface="Calibri"/>
              </a:rPr>
              <a:t>Commerce platform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9"/>
          <p:cNvSpPr/>
          <p:nvPr/>
        </p:nvSpPr>
        <p:spPr>
          <a:xfrm>
            <a:off x="548640" y="4800600"/>
            <a:ext cx="2606040" cy="960120"/>
          </a:xfrm>
          <a:prstGeom prst="roundRect">
            <a:avLst>
              <a:gd fmla="val 6667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video_2DBE6C.png" id="383" name="Google Shape;383;p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85800" y="493776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9"/>
          <p:cNvSpPr txBox="1"/>
          <p:nvPr/>
        </p:nvSpPr>
        <p:spPr>
          <a:xfrm>
            <a:off x="685800" y="5276088"/>
            <a:ext cx="23317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Stream Selling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9"/>
          <p:cNvSpPr txBox="1"/>
          <p:nvPr/>
        </p:nvSpPr>
        <p:spPr>
          <a:xfrm>
            <a:off x="685800" y="5504688"/>
            <a:ext cx="23317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FB8B3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9FB8B3"/>
                </a:solidFill>
                <a:latin typeface="Calibri"/>
                <a:ea typeface="Calibri"/>
                <a:cs typeface="Calibri"/>
                <a:sym typeface="Calibri"/>
              </a:rPr>
              <a:t>Human-to-human shopping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9"/>
          <p:cNvSpPr/>
          <p:nvPr/>
        </p:nvSpPr>
        <p:spPr>
          <a:xfrm>
            <a:off x="3291840" y="4800600"/>
            <a:ext cx="2606040" cy="960120"/>
          </a:xfrm>
          <a:prstGeom prst="roundRect">
            <a:avLst>
              <a:gd fmla="val 6667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ard_2DBE6C.png" id="387" name="Google Shape;387;p9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429000" y="493776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9"/>
          <p:cNvSpPr txBox="1"/>
          <p:nvPr/>
        </p:nvSpPr>
        <p:spPr>
          <a:xfrm>
            <a:off x="3429000" y="5276088"/>
            <a:ext cx="23317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Marketplace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9"/>
          <p:cNvSpPr txBox="1"/>
          <p:nvPr/>
        </p:nvSpPr>
        <p:spPr>
          <a:xfrm>
            <a:off x="3429000" y="5504688"/>
            <a:ext cx="23317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FB8B3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9FB8B3"/>
                </a:solidFill>
                <a:latin typeface="Calibri"/>
                <a:ea typeface="Calibri"/>
                <a:cs typeface="Calibri"/>
                <a:sym typeface="Calibri"/>
              </a:rPr>
              <a:t>Transactions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9"/>
          <p:cNvSpPr/>
          <p:nvPr/>
        </p:nvSpPr>
        <p:spPr>
          <a:xfrm>
            <a:off x="6035040" y="4800600"/>
            <a:ext cx="2606040" cy="960120"/>
          </a:xfrm>
          <a:prstGeom prst="roundRect">
            <a:avLst>
              <a:gd fmla="val 6667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hart_2DBE6C.png" id="391" name="Google Shape;391;p9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172200" y="4937760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9"/>
          <p:cNvSpPr txBox="1"/>
          <p:nvPr/>
        </p:nvSpPr>
        <p:spPr>
          <a:xfrm>
            <a:off x="6172200" y="5276088"/>
            <a:ext cx="23317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Analytics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9"/>
          <p:cNvSpPr txBox="1"/>
          <p:nvPr/>
        </p:nvSpPr>
        <p:spPr>
          <a:xfrm>
            <a:off x="6172200" y="5504688"/>
            <a:ext cx="233172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FB8B3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9FB8B3"/>
                </a:solidFill>
                <a:latin typeface="Calibri"/>
                <a:ea typeface="Calibri"/>
                <a:cs typeface="Calibri"/>
                <a:sym typeface="Calibri"/>
              </a:rPr>
              <a:t>Measure activity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9"/>
          <p:cNvSpPr txBox="1"/>
          <p:nvPr/>
        </p:nvSpPr>
        <p:spPr>
          <a:xfrm>
            <a:off x="11368735" y="6400800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FA69C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7FA69C"/>
                </a:solidFill>
                <a:latin typeface="Calibri"/>
                <a:ea typeface="Calibri"/>
                <a:cs typeface="Calibri"/>
                <a:sym typeface="Calibri"/>
              </a:rPr>
              <a:t>09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0D0D"/>
        </a:solidFill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g3fb35806467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2500" y="0"/>
            <a:ext cx="10286999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2C3C"/>
        </a:solid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g3fb36662d6b_4_0" title="live-heade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43000"/>
            <a:ext cx="12192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31C10"/>
        </a:solidFill>
      </p:bgPr>
    </p:bg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fb36662d6b_4_6"/>
          <p:cNvSpPr/>
          <p:nvPr/>
        </p:nvSpPr>
        <p:spPr>
          <a:xfrm>
            <a:off x="7589520" y="548640"/>
            <a:ext cx="2926080" cy="2926080"/>
          </a:xfrm>
          <a:prstGeom prst="ellipse">
            <a:avLst/>
          </a:prstGeom>
          <a:noFill/>
          <a:ln cap="flat" cmpd="sng" w="12700">
            <a:solidFill>
              <a:srgbClr val="C08A3E">
                <a:alpha val="4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g3fb36662d6b_4_6"/>
          <p:cNvSpPr/>
          <p:nvPr/>
        </p:nvSpPr>
        <p:spPr>
          <a:xfrm>
            <a:off x="7086600" y="45720"/>
            <a:ext cx="3931920" cy="3931920"/>
          </a:xfrm>
          <a:prstGeom prst="ellipse">
            <a:avLst/>
          </a:prstGeom>
          <a:noFill/>
          <a:ln cap="flat" cmpd="sng" w="12700">
            <a:solidFill>
              <a:srgbClr val="C08A3E">
                <a:alpha val="34902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g3fb36662d6b_4_6"/>
          <p:cNvSpPr/>
          <p:nvPr/>
        </p:nvSpPr>
        <p:spPr>
          <a:xfrm>
            <a:off x="6583680" y="-457200"/>
            <a:ext cx="4937760" cy="4937760"/>
          </a:xfrm>
          <a:prstGeom prst="ellipse">
            <a:avLst/>
          </a:prstGeom>
          <a:noFill/>
          <a:ln cap="flat" cmpd="sng" w="12700">
            <a:solidFill>
              <a:srgbClr val="C08A3E">
                <a:alpha val="2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g3fb36662d6b_4_6"/>
          <p:cNvSpPr/>
          <p:nvPr/>
        </p:nvSpPr>
        <p:spPr>
          <a:xfrm>
            <a:off x="8942832" y="1901952"/>
            <a:ext cx="219456" cy="219456"/>
          </a:xfrm>
          <a:prstGeom prst="ellipse">
            <a:avLst/>
          </a:prstGeom>
          <a:solidFill>
            <a:srgbClr val="C1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g3fb36662d6b_4_6"/>
          <p:cNvSpPr/>
          <p:nvPr/>
        </p:nvSpPr>
        <p:spPr>
          <a:xfrm>
            <a:off x="640080" y="105156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SHOPDOWNTOWN.ORG  ·  PRODUCT CONCEPT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g3fb36662d6b_4_6"/>
          <p:cNvSpPr/>
          <p:nvPr/>
        </p:nvSpPr>
        <p:spPr>
          <a:xfrm>
            <a:off x="640080" y="2468880"/>
            <a:ext cx="96926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5200"/>
              <a:buFont typeface="Cambria"/>
              <a:buNone/>
            </a:pPr>
            <a:r>
              <a:rPr b="1" i="0" lang="en-US" sz="5200" u="none" cap="none" strike="noStrike">
                <a:solidFill>
                  <a:srgbClr val="F5EDE1"/>
                </a:solidFill>
                <a:latin typeface="Cambria"/>
                <a:ea typeface="Cambria"/>
                <a:cs typeface="Cambria"/>
                <a:sym typeface="Cambria"/>
              </a:rPr>
              <a:t>ShopDowntown Live</a:t>
            </a:r>
            <a:endParaRPr b="0" i="0" sz="5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g3fb36662d6b_4_6"/>
          <p:cNvSpPr/>
          <p:nvPr/>
        </p:nvSpPr>
        <p:spPr>
          <a:xfrm>
            <a:off x="658368" y="3611880"/>
            <a:ext cx="91440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2200"/>
              <a:buFont typeface="Cambria"/>
              <a:buNone/>
            </a:pPr>
            <a:r>
              <a:rPr b="0" i="1" lang="en-US" sz="2200" u="none" cap="none" strike="noStrike">
                <a:solidFill>
                  <a:srgbClr val="C08A3E"/>
                </a:solidFill>
                <a:latin typeface="Cambria"/>
                <a:ea typeface="Cambria"/>
                <a:cs typeface="Cambria"/>
                <a:sym typeface="Cambria"/>
              </a:rPr>
              <a:t>“Shop the Store From Anywhere”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g3fb36662d6b_4_6"/>
          <p:cNvSpPr/>
          <p:nvPr/>
        </p:nvSpPr>
        <p:spPr>
          <a:xfrm>
            <a:off x="658368" y="4343400"/>
            <a:ext cx="786384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D8C9B8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D8C9B8"/>
                </a:solidFill>
                <a:latin typeface="Calibri"/>
                <a:ea typeface="Calibri"/>
                <a:cs typeface="Calibri"/>
                <a:sym typeface="Calibri"/>
              </a:rPr>
              <a:t>Turning the ShopDowntown directory into a live video sales channel for every downtown store — connecting shoppers anywhere with a real clerk, standing in a real store, right now.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0" name="Google Shape;420;g3fb36662d6b_4_6"/>
          <p:cNvCxnSpPr/>
          <p:nvPr/>
        </p:nvCxnSpPr>
        <p:spPr>
          <a:xfrm>
            <a:off x="658368" y="5806440"/>
            <a:ext cx="914400" cy="0"/>
          </a:xfrm>
          <a:prstGeom prst="straightConnector1">
            <a:avLst/>
          </a:prstGeom>
          <a:noFill/>
          <a:ln cap="flat" cmpd="sng" w="38100">
            <a:solidFill>
              <a:srgbClr val="C1392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1" name="Google Shape;421;g3fb36662d6b_4_6"/>
          <p:cNvSpPr/>
          <p:nvPr/>
        </p:nvSpPr>
        <p:spPr>
          <a:xfrm>
            <a:off x="658368" y="594360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746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8A7460"/>
                </a:solidFill>
                <a:latin typeface="Calibri"/>
                <a:ea typeface="Calibri"/>
                <a:cs typeface="Calibri"/>
                <a:sym typeface="Calibri"/>
              </a:rPr>
              <a:t>A ShopDowntown.org / CMXI concept brief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g3fb36662d6b_4_6"/>
          <p:cNvSpPr/>
          <p:nvPr/>
        </p:nvSpPr>
        <p:spPr>
          <a:xfrm>
            <a:off x="11368735" y="6355080"/>
            <a:ext cx="548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A746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A7460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Google Shape;428;g3fb36d43ac4_0_0" title="shopp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7013" y="18170"/>
            <a:ext cx="8957975" cy="6821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DE1"/>
        </a:solidFill>
      </p:bgPr>
    </p:bg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fb36662d6b_4_21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THE CONCEPT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g3fb36662d6b_4_21"/>
          <p:cNvSpPr/>
          <p:nvPr/>
        </p:nvSpPr>
        <p:spPr>
          <a:xfrm>
            <a:off x="640080" y="822960"/>
            <a:ext cx="105156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3200"/>
              <a:buFont typeface="Cambria"/>
              <a:buNone/>
            </a:pPr>
            <a:r>
              <a:rPr b="1" i="0" lang="en-US" sz="3200" u="none" cap="none" strike="noStrike">
                <a:solidFill>
                  <a:srgbClr val="2B1B10"/>
                </a:solidFill>
                <a:latin typeface="Cambria"/>
                <a:ea typeface="Cambria"/>
                <a:cs typeface="Cambria"/>
                <a:sym typeface="Cambria"/>
              </a:rPr>
              <a:t>Every store, a live sales channel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g3fb36662d6b_4_21"/>
          <p:cNvSpPr/>
          <p:nvPr/>
        </p:nvSpPr>
        <p:spPr>
          <a:xfrm>
            <a:off x="640080" y="1828800"/>
            <a:ext cx="50292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Every participating store has a camera. </a:t>
            </a:r>
            <a:r>
              <a:rPr b="0" i="0" lang="en-US" sz="150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A customer visits the store's ShopDowntown page and clicks </a:t>
            </a:r>
            <a:r>
              <a:rPr b="1" i="0" lang="en-US" sz="1500" u="none" cap="none" strike="noStrike">
                <a:solidFill>
                  <a:srgbClr val="C1392B"/>
                </a:solidFill>
                <a:latin typeface="Calibri"/>
                <a:ea typeface="Calibri"/>
                <a:cs typeface="Calibri"/>
                <a:sym typeface="Calibri"/>
              </a:rPr>
              <a:t>“Shop Live.”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g3fb36662d6b_4_21"/>
          <p:cNvSpPr/>
          <p:nvPr/>
        </p:nvSpPr>
        <p:spPr>
          <a:xfrm>
            <a:off x="640080" y="2880360"/>
            <a:ext cx="502920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A clerk in the store answers the video call and becomes the customer's </a:t>
            </a:r>
            <a:r>
              <a:rPr b="1" i="0" lang="en-US" sz="150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remote personal shopper.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g3fb36662d6b_4_21"/>
          <p:cNvSpPr/>
          <p:nvPr/>
        </p:nvSpPr>
        <p:spPr>
          <a:xfrm>
            <a:off x="640080" y="4160520"/>
            <a:ext cx="5029200" cy="1554480"/>
          </a:xfrm>
          <a:prstGeom prst="roundRect">
            <a:avLst>
              <a:gd fmla="val 5882" name="adj"/>
            </a:avLst>
          </a:prstGeom>
          <a:solidFill>
            <a:srgbClr val="4A2A1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g3fb36662d6b_4_21"/>
          <p:cNvSpPr/>
          <p:nvPr/>
        </p:nvSpPr>
        <p:spPr>
          <a:xfrm>
            <a:off x="1069848" y="4544568"/>
            <a:ext cx="146304" cy="146304"/>
          </a:xfrm>
          <a:prstGeom prst="ellipse">
            <a:avLst/>
          </a:prstGeom>
          <a:solidFill>
            <a:srgbClr val="C1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g3fb36662d6b_4_21"/>
          <p:cNvSpPr/>
          <p:nvPr/>
        </p:nvSpPr>
        <p:spPr>
          <a:xfrm>
            <a:off x="1371600" y="4370832"/>
            <a:ext cx="40233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That's the shift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g3fb36662d6b_4_21"/>
          <p:cNvSpPr/>
          <p:nvPr/>
        </p:nvSpPr>
        <p:spPr>
          <a:xfrm>
            <a:off x="1371600" y="4663440"/>
            <a:ext cx="402336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5EDE1"/>
                </a:solidFill>
                <a:latin typeface="Calibri"/>
                <a:ea typeface="Calibri"/>
                <a:cs typeface="Calibri"/>
                <a:sym typeface="Calibri"/>
              </a:rPr>
              <a:t>From a passive directory listing → to a live, human-hosted shopping experience for every downtown business.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g3fb36662d6b_4_21"/>
          <p:cNvSpPr/>
          <p:nvPr/>
        </p:nvSpPr>
        <p:spPr>
          <a:xfrm>
            <a:off x="6263640" y="1828800"/>
            <a:ext cx="5257800" cy="1691640"/>
          </a:xfrm>
          <a:prstGeom prst="roundRect">
            <a:avLst>
              <a:gd fmla="val 4324" name="adj"/>
            </a:avLst>
          </a:prstGeom>
          <a:solidFill>
            <a:srgbClr val="FFFFFF"/>
          </a:solidFill>
          <a:ln cap="flat" cmpd="sng" w="12700">
            <a:solidFill>
              <a:srgbClr val="E4D6C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000000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g3fb36662d6b_4_21"/>
          <p:cNvSpPr/>
          <p:nvPr/>
        </p:nvSpPr>
        <p:spPr>
          <a:xfrm>
            <a:off x="6583680" y="2148840"/>
            <a:ext cx="640080" cy="640080"/>
          </a:xfrm>
          <a:prstGeom prst="ellipse">
            <a:avLst/>
          </a:prstGeom>
          <a:solidFill>
            <a:srgbClr val="4A2A1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g3fb36662d6b_4_21"/>
          <p:cNvSpPr/>
          <p:nvPr/>
        </p:nvSpPr>
        <p:spPr>
          <a:xfrm>
            <a:off x="6583680" y="2148840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2200"/>
              <a:buFont typeface="Calibri"/>
              <a:buNone/>
            </a:pPr>
            <a:r>
              <a:rPr b="0" i="0" lang="en-US" sz="22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▣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g3fb36662d6b_4_21"/>
          <p:cNvSpPr/>
          <p:nvPr/>
        </p:nvSpPr>
        <p:spPr>
          <a:xfrm>
            <a:off x="7406640" y="2121408"/>
            <a:ext cx="3886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Store View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g3fb36662d6b_4_21"/>
          <p:cNvSpPr/>
          <p:nvPr/>
        </p:nvSpPr>
        <p:spPr>
          <a:xfrm>
            <a:off x="7406640" y="2487168"/>
            <a:ext cx="3886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A fixed camera gives a live look at the store — open now, current vibe, who's around.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g3fb36662d6b_4_21"/>
          <p:cNvSpPr/>
          <p:nvPr/>
        </p:nvSpPr>
        <p:spPr>
          <a:xfrm>
            <a:off x="6263640" y="3794760"/>
            <a:ext cx="5257800" cy="1691640"/>
          </a:xfrm>
          <a:prstGeom prst="roundRect">
            <a:avLst>
              <a:gd fmla="val 4324" name="adj"/>
            </a:avLst>
          </a:prstGeom>
          <a:solidFill>
            <a:srgbClr val="FFFFFF"/>
          </a:solidFill>
          <a:ln cap="flat" cmpd="sng" w="12700">
            <a:solidFill>
              <a:srgbClr val="E4D6C4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000000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g3fb36662d6b_4_21"/>
          <p:cNvSpPr/>
          <p:nvPr/>
        </p:nvSpPr>
        <p:spPr>
          <a:xfrm>
            <a:off x="6583680" y="4114800"/>
            <a:ext cx="640080" cy="640080"/>
          </a:xfrm>
          <a:prstGeom prst="ellipse">
            <a:avLst/>
          </a:prstGeom>
          <a:solidFill>
            <a:srgbClr val="4A2A1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g3fb36662d6b_4_21"/>
          <p:cNvSpPr/>
          <p:nvPr/>
        </p:nvSpPr>
        <p:spPr>
          <a:xfrm>
            <a:off x="6583680" y="4114800"/>
            <a:ext cx="640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2200"/>
              <a:buFont typeface="Calibri"/>
              <a:buNone/>
            </a:pPr>
            <a:r>
              <a:rPr b="0" i="0" lang="en-US" sz="22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◎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g3fb36662d6b_4_21"/>
          <p:cNvSpPr/>
          <p:nvPr/>
        </p:nvSpPr>
        <p:spPr>
          <a:xfrm>
            <a:off x="7406640" y="4087368"/>
            <a:ext cx="3886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Shopping Camera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g3fb36662d6b_4_21"/>
          <p:cNvSpPr/>
          <p:nvPr/>
        </p:nvSpPr>
        <p:spPr>
          <a:xfrm>
            <a:off x="7406640" y="4453128"/>
            <a:ext cx="3886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The clerk carries a phone or tablet and walks the floor, showing real product in real time.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g3fb36662d6b_4_21"/>
          <p:cNvSpPr/>
          <p:nvPr/>
        </p:nvSpPr>
        <p:spPr>
          <a:xfrm>
            <a:off x="11368735" y="6355080"/>
            <a:ext cx="548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A746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A7460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31C10"/>
        </a:solidFill>
      </p:bgPr>
    </p:bg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3fb36662d6b_4_44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THE KEY INSIGHT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g3fb36662d6b_4_44"/>
          <p:cNvSpPr/>
          <p:nvPr/>
        </p:nvSpPr>
        <p:spPr>
          <a:xfrm>
            <a:off x="640080" y="822960"/>
            <a:ext cx="105156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F5EDE1"/>
                </a:solidFill>
                <a:latin typeface="Cambria"/>
                <a:ea typeface="Cambria"/>
                <a:cs typeface="Cambria"/>
                <a:sym typeface="Cambria"/>
              </a:rPr>
              <a:t>A salesperson, inside the customer's phone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g3fb36662d6b_4_44"/>
          <p:cNvSpPr/>
          <p:nvPr/>
        </p:nvSpPr>
        <p:spPr>
          <a:xfrm>
            <a:off x="640080" y="1920240"/>
            <a:ext cx="5074920" cy="4023360"/>
          </a:xfrm>
          <a:prstGeom prst="roundRect">
            <a:avLst>
              <a:gd fmla="val 1818" name="adj"/>
            </a:avLst>
          </a:prstGeom>
          <a:solidFill>
            <a:srgbClr val="3E261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g3fb36662d6b_4_44"/>
          <p:cNvSpPr/>
          <p:nvPr/>
        </p:nvSpPr>
        <p:spPr>
          <a:xfrm>
            <a:off x="1005840" y="2240280"/>
            <a:ext cx="4343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B39C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C8B39C"/>
                </a:solidFill>
                <a:latin typeface="Calibri"/>
                <a:ea typeface="Calibri"/>
                <a:cs typeface="Calibri"/>
                <a:sym typeface="Calibri"/>
              </a:rPr>
              <a:t>AMAZON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g3fb36662d6b_4_44"/>
          <p:cNvSpPr/>
          <p:nvPr/>
        </p:nvSpPr>
        <p:spPr>
          <a:xfrm>
            <a:off x="1005840" y="2697480"/>
            <a:ext cx="4343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1800"/>
              <a:buFont typeface="Cambria"/>
              <a:buNone/>
            </a:pPr>
            <a:r>
              <a:rPr b="0" i="1" lang="en-US" sz="1800" u="none" cap="none" strike="noStrike">
                <a:solidFill>
                  <a:srgbClr val="F5EDE1"/>
                </a:solidFill>
                <a:latin typeface="Cambria"/>
                <a:ea typeface="Cambria"/>
                <a:cs typeface="Cambria"/>
                <a:sym typeface="Cambria"/>
              </a:rPr>
              <a:t>Enormous selection.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63" name="Google Shape;463;g3fb36662d6b_4_44"/>
          <p:cNvCxnSpPr/>
          <p:nvPr/>
        </p:nvCxnSpPr>
        <p:spPr>
          <a:xfrm>
            <a:off x="1005840" y="3291840"/>
            <a:ext cx="4343400" cy="0"/>
          </a:xfrm>
          <a:prstGeom prst="straightConnector1">
            <a:avLst/>
          </a:prstGeom>
          <a:noFill/>
          <a:ln cap="flat" cmpd="sng" w="12700">
            <a:solidFill>
              <a:srgbClr val="5C432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4" name="Google Shape;464;g3fb36662d6b_4_44"/>
          <p:cNvSpPr/>
          <p:nvPr/>
        </p:nvSpPr>
        <p:spPr>
          <a:xfrm>
            <a:off x="1005840" y="3520440"/>
            <a:ext cx="4343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8C9B8"/>
              </a:buClr>
              <a:buSzPts val="1350"/>
              <a:buFont typeface="Calibri"/>
              <a:buNone/>
            </a:pPr>
            <a:r>
              <a:rPr b="0" i="0" lang="en-US" sz="1350" u="none" cap="none" strike="noStrike">
                <a:solidFill>
                  <a:srgbClr val="D8C9B8"/>
                </a:solidFill>
                <a:latin typeface="Calibri"/>
                <a:ea typeface="Calibri"/>
                <a:cs typeface="Calibri"/>
                <a:sym typeface="Calibri"/>
              </a:rPr>
              <a:t>–  No one to actually ask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g3fb36662d6b_4_44"/>
          <p:cNvSpPr/>
          <p:nvPr/>
        </p:nvSpPr>
        <p:spPr>
          <a:xfrm>
            <a:off x="1005840" y="4023360"/>
            <a:ext cx="4343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8C9B8"/>
              </a:buClr>
              <a:buSzPts val="1350"/>
              <a:buFont typeface="Calibri"/>
              <a:buNone/>
            </a:pPr>
            <a:r>
              <a:rPr b="0" i="0" lang="en-US" sz="1350" u="none" cap="none" strike="noStrike">
                <a:solidFill>
                  <a:srgbClr val="D8C9B8"/>
                </a:solidFill>
                <a:latin typeface="Calibri"/>
                <a:ea typeface="Calibri"/>
                <a:cs typeface="Calibri"/>
                <a:sym typeface="Calibri"/>
              </a:rPr>
              <a:t>–  No feel for what's really on the shelf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g3fb36662d6b_4_44"/>
          <p:cNvSpPr/>
          <p:nvPr/>
        </p:nvSpPr>
        <p:spPr>
          <a:xfrm>
            <a:off x="1005840" y="4526280"/>
            <a:ext cx="4343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8C9B8"/>
              </a:buClr>
              <a:buSzPts val="1350"/>
              <a:buFont typeface="Calibri"/>
              <a:buNone/>
            </a:pPr>
            <a:r>
              <a:rPr b="0" i="0" lang="en-US" sz="1350" u="none" cap="none" strike="noStrike">
                <a:solidFill>
                  <a:srgbClr val="D8C9B8"/>
                </a:solidFill>
                <a:latin typeface="Calibri"/>
                <a:ea typeface="Calibri"/>
                <a:cs typeface="Calibri"/>
                <a:sym typeface="Calibri"/>
              </a:rPr>
              <a:t>–  Same experience in every city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g3fb36662d6b_4_44"/>
          <p:cNvSpPr/>
          <p:nvPr/>
        </p:nvSpPr>
        <p:spPr>
          <a:xfrm>
            <a:off x="6172200" y="1920240"/>
            <a:ext cx="5074920" cy="4023360"/>
          </a:xfrm>
          <a:prstGeom prst="roundRect">
            <a:avLst>
              <a:gd fmla="val 1818" name="adj"/>
            </a:avLst>
          </a:prstGeom>
          <a:solidFill>
            <a:srgbClr val="F5EDE1"/>
          </a:solidFill>
          <a:ln>
            <a:noFill/>
          </a:ln>
          <a:effectLst>
            <a:outerShdw blurRad="1270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g3fb36662d6b_4_44"/>
          <p:cNvSpPr/>
          <p:nvPr/>
        </p:nvSpPr>
        <p:spPr>
          <a:xfrm>
            <a:off x="6556248" y="2350008"/>
            <a:ext cx="146304" cy="146304"/>
          </a:xfrm>
          <a:prstGeom prst="ellipse">
            <a:avLst/>
          </a:prstGeom>
          <a:solidFill>
            <a:srgbClr val="C1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g3fb36662d6b_4_44"/>
          <p:cNvSpPr/>
          <p:nvPr/>
        </p:nvSpPr>
        <p:spPr>
          <a:xfrm>
            <a:off x="6858000" y="2240280"/>
            <a:ext cx="40690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1392B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C1392B"/>
                </a:solidFill>
                <a:latin typeface="Calibri"/>
                <a:ea typeface="Calibri"/>
                <a:cs typeface="Calibri"/>
                <a:sym typeface="Calibri"/>
              </a:rPr>
              <a:t>SHOPDOWNTOWN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g3fb36662d6b_4_44"/>
          <p:cNvSpPr/>
          <p:nvPr/>
        </p:nvSpPr>
        <p:spPr>
          <a:xfrm>
            <a:off x="6537960" y="2697480"/>
            <a:ext cx="4343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800"/>
              <a:buFont typeface="Cambria"/>
              <a:buNone/>
            </a:pPr>
            <a:r>
              <a:rPr b="0" i="1" lang="en-US" sz="1800" u="none" cap="none" strike="noStrike">
                <a:solidFill>
                  <a:srgbClr val="2B1B10"/>
                </a:solidFill>
                <a:latin typeface="Cambria"/>
                <a:ea typeface="Cambria"/>
                <a:cs typeface="Cambria"/>
                <a:sym typeface="Cambria"/>
              </a:rPr>
              <a:t>A real person, in a real store, right now.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1" name="Google Shape;471;g3fb36662d6b_4_44"/>
          <p:cNvCxnSpPr/>
          <p:nvPr/>
        </p:nvCxnSpPr>
        <p:spPr>
          <a:xfrm>
            <a:off x="6537960" y="3291840"/>
            <a:ext cx="4343400" cy="0"/>
          </a:xfrm>
          <a:prstGeom prst="straightConnector1">
            <a:avLst/>
          </a:prstGeom>
          <a:noFill/>
          <a:ln cap="flat" cmpd="sng" w="12700">
            <a:solidFill>
              <a:srgbClr val="E4D6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2" name="Google Shape;472;g3fb36662d6b_4_44"/>
          <p:cNvSpPr/>
          <p:nvPr/>
        </p:nvSpPr>
        <p:spPr>
          <a:xfrm>
            <a:off x="6537960" y="3520440"/>
            <a:ext cx="4343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E2A1A"/>
              </a:buClr>
              <a:buSzPts val="1350"/>
              <a:buFont typeface="Calibri"/>
              <a:buNone/>
            </a:pPr>
            <a:r>
              <a:rPr b="0" i="0" lang="en-US" sz="1350" u="none" cap="none" strike="noStrike">
                <a:solidFill>
                  <a:srgbClr val="3E2A1A"/>
                </a:solidFill>
                <a:latin typeface="Calibri"/>
                <a:ea typeface="Calibri"/>
                <a:cs typeface="Calibri"/>
                <a:sym typeface="Calibri"/>
              </a:rPr>
              <a:t>✓  A clerk who answers your questions live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g3fb36662d6b_4_44"/>
          <p:cNvSpPr/>
          <p:nvPr/>
        </p:nvSpPr>
        <p:spPr>
          <a:xfrm>
            <a:off x="6537960" y="4023360"/>
            <a:ext cx="4343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E2A1A"/>
              </a:buClr>
              <a:buSzPts val="1350"/>
              <a:buFont typeface="Calibri"/>
              <a:buNone/>
            </a:pPr>
            <a:r>
              <a:rPr b="0" i="0" lang="en-US" sz="1350" u="none" cap="none" strike="noStrike">
                <a:solidFill>
                  <a:srgbClr val="3E2A1A"/>
                </a:solidFill>
                <a:latin typeface="Calibri"/>
                <a:ea typeface="Calibri"/>
                <a:cs typeface="Calibri"/>
                <a:sym typeface="Calibri"/>
              </a:rPr>
              <a:t>✓  Shows you exactly what's on the shelf today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g3fb36662d6b_4_44"/>
          <p:cNvSpPr/>
          <p:nvPr/>
        </p:nvSpPr>
        <p:spPr>
          <a:xfrm>
            <a:off x="6537960" y="4526280"/>
            <a:ext cx="4343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E2A1A"/>
              </a:buClr>
              <a:buSzPts val="1350"/>
              <a:buFont typeface="Calibri"/>
              <a:buNone/>
            </a:pPr>
            <a:r>
              <a:rPr b="0" i="0" lang="en-US" sz="1350" u="none" cap="none" strike="noStrike">
                <a:solidFill>
                  <a:srgbClr val="3E2A1A"/>
                </a:solidFill>
                <a:latin typeface="Calibri"/>
                <a:ea typeface="Calibri"/>
                <a:cs typeface="Calibri"/>
                <a:sym typeface="Calibri"/>
              </a:rPr>
              <a:t>✓  A completely different, local shopping experience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g3fb36662d6b_4_44"/>
          <p:cNvSpPr/>
          <p:nvPr/>
        </p:nvSpPr>
        <p:spPr>
          <a:xfrm>
            <a:off x="11368735" y="6355080"/>
            <a:ext cx="548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A746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A7460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DE1"/>
        </a:solidFill>
      </p:bgPr>
    </p:bg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3fb36662d6b_4_66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HOW IT WOULD WORK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g3fb36662d6b_4_66"/>
          <p:cNvSpPr/>
          <p:nvPr/>
        </p:nvSpPr>
        <p:spPr>
          <a:xfrm>
            <a:off x="640080" y="822960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2B1B10"/>
                </a:solidFill>
                <a:latin typeface="Cambria"/>
                <a:ea typeface="Cambria"/>
                <a:cs typeface="Cambria"/>
                <a:sym typeface="Cambria"/>
              </a:rPr>
              <a:t>Customer → ShopDowntown → Store → Clerk → Sale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g3fb36662d6b_4_66"/>
          <p:cNvSpPr/>
          <p:nvPr/>
        </p:nvSpPr>
        <p:spPr>
          <a:xfrm>
            <a:off x="640080" y="1874520"/>
            <a:ext cx="3413760" cy="1691640"/>
          </a:xfrm>
          <a:prstGeom prst="roundRect">
            <a:avLst>
              <a:gd fmla="val 4324" name="adj"/>
            </a:avLst>
          </a:prstGeom>
          <a:solidFill>
            <a:srgbClr val="FFFFFF"/>
          </a:solidFill>
          <a:ln cap="flat" cmpd="sng" w="12700">
            <a:solidFill>
              <a:srgbClr val="E4D6C4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54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g3fb36662d6b_4_66"/>
          <p:cNvSpPr/>
          <p:nvPr/>
        </p:nvSpPr>
        <p:spPr>
          <a:xfrm>
            <a:off x="896112" y="2130552"/>
            <a:ext cx="457200" cy="457200"/>
          </a:xfrm>
          <a:prstGeom prst="ellipse">
            <a:avLst/>
          </a:prstGeom>
          <a:solidFill>
            <a:srgbClr val="4A2A1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g3fb36662d6b_4_66"/>
          <p:cNvSpPr/>
          <p:nvPr/>
        </p:nvSpPr>
        <p:spPr>
          <a:xfrm>
            <a:off x="896112" y="2130552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5EDE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g3fb36662d6b_4_66"/>
          <p:cNvSpPr/>
          <p:nvPr/>
        </p:nvSpPr>
        <p:spPr>
          <a:xfrm>
            <a:off x="1508760" y="2112264"/>
            <a:ext cx="2362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Browse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g3fb36662d6b_4_66"/>
          <p:cNvSpPr/>
          <p:nvPr/>
        </p:nvSpPr>
        <p:spPr>
          <a:xfrm>
            <a:off x="914400" y="2743200"/>
            <a:ext cx="286512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Customer browses a downtown city page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g3fb36662d6b_4_66"/>
          <p:cNvSpPr/>
          <p:nvPr/>
        </p:nvSpPr>
        <p:spPr>
          <a:xfrm>
            <a:off x="4072128" y="2537460"/>
            <a:ext cx="283464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g3fb36662d6b_4_66"/>
          <p:cNvSpPr/>
          <p:nvPr/>
        </p:nvSpPr>
        <p:spPr>
          <a:xfrm>
            <a:off x="4373880" y="1874520"/>
            <a:ext cx="3413760" cy="1691640"/>
          </a:xfrm>
          <a:prstGeom prst="roundRect">
            <a:avLst>
              <a:gd fmla="val 4324" name="adj"/>
            </a:avLst>
          </a:prstGeom>
          <a:solidFill>
            <a:srgbClr val="FFFFFF"/>
          </a:solidFill>
          <a:ln cap="flat" cmpd="sng" w="12700">
            <a:solidFill>
              <a:srgbClr val="E4D6C4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54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g3fb36662d6b_4_66"/>
          <p:cNvSpPr/>
          <p:nvPr/>
        </p:nvSpPr>
        <p:spPr>
          <a:xfrm>
            <a:off x="4629912" y="2130552"/>
            <a:ext cx="457200" cy="457200"/>
          </a:xfrm>
          <a:prstGeom prst="ellipse">
            <a:avLst/>
          </a:prstGeom>
          <a:solidFill>
            <a:srgbClr val="4A2A1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g3fb36662d6b_4_66"/>
          <p:cNvSpPr/>
          <p:nvPr/>
        </p:nvSpPr>
        <p:spPr>
          <a:xfrm>
            <a:off x="4629912" y="2130552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5EDE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g3fb36662d6b_4_66"/>
          <p:cNvSpPr/>
          <p:nvPr/>
        </p:nvSpPr>
        <p:spPr>
          <a:xfrm>
            <a:off x="5242560" y="2112264"/>
            <a:ext cx="2362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Spot LIVE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g3fb36662d6b_4_66"/>
          <p:cNvSpPr/>
          <p:nvPr/>
        </p:nvSpPr>
        <p:spPr>
          <a:xfrm>
            <a:off x="4648200" y="2743200"/>
            <a:ext cx="286512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Sees a participating store marked ● LIVE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g3fb36662d6b_4_66"/>
          <p:cNvSpPr/>
          <p:nvPr/>
        </p:nvSpPr>
        <p:spPr>
          <a:xfrm>
            <a:off x="7805928" y="2537460"/>
            <a:ext cx="283464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g3fb36662d6b_4_66"/>
          <p:cNvSpPr/>
          <p:nvPr/>
        </p:nvSpPr>
        <p:spPr>
          <a:xfrm>
            <a:off x="8107680" y="1874520"/>
            <a:ext cx="3413760" cy="1691640"/>
          </a:xfrm>
          <a:prstGeom prst="roundRect">
            <a:avLst>
              <a:gd fmla="val 4324" name="adj"/>
            </a:avLst>
          </a:prstGeom>
          <a:solidFill>
            <a:srgbClr val="FFFFFF"/>
          </a:solidFill>
          <a:ln cap="flat" cmpd="sng" w="12700">
            <a:solidFill>
              <a:srgbClr val="E4D6C4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54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g3fb36662d6b_4_66"/>
          <p:cNvSpPr/>
          <p:nvPr/>
        </p:nvSpPr>
        <p:spPr>
          <a:xfrm>
            <a:off x="8363712" y="2130552"/>
            <a:ext cx="457200" cy="457200"/>
          </a:xfrm>
          <a:prstGeom prst="ellipse">
            <a:avLst/>
          </a:prstGeom>
          <a:solidFill>
            <a:srgbClr val="4A2A1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g3fb36662d6b_4_66"/>
          <p:cNvSpPr/>
          <p:nvPr/>
        </p:nvSpPr>
        <p:spPr>
          <a:xfrm>
            <a:off x="8363712" y="2130552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5EDE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g3fb36662d6b_4_66"/>
          <p:cNvSpPr/>
          <p:nvPr/>
        </p:nvSpPr>
        <p:spPr>
          <a:xfrm>
            <a:off x="8976360" y="2112264"/>
            <a:ext cx="2362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Shop Live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g3fb36662d6b_4_66"/>
          <p:cNvSpPr/>
          <p:nvPr/>
        </p:nvSpPr>
        <p:spPr>
          <a:xfrm>
            <a:off x="8382000" y="2743200"/>
            <a:ext cx="286512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Clicks “Shop Live” — camera opens into the store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g3fb36662d6b_4_66"/>
          <p:cNvSpPr/>
          <p:nvPr/>
        </p:nvSpPr>
        <p:spPr>
          <a:xfrm>
            <a:off x="640080" y="3931920"/>
            <a:ext cx="3413760" cy="1691640"/>
          </a:xfrm>
          <a:prstGeom prst="roundRect">
            <a:avLst>
              <a:gd fmla="val 4324" name="adj"/>
            </a:avLst>
          </a:prstGeom>
          <a:solidFill>
            <a:srgbClr val="FFFFFF"/>
          </a:solidFill>
          <a:ln cap="flat" cmpd="sng" w="12700">
            <a:solidFill>
              <a:srgbClr val="E4D6C4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54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g3fb36662d6b_4_66"/>
          <p:cNvSpPr/>
          <p:nvPr/>
        </p:nvSpPr>
        <p:spPr>
          <a:xfrm>
            <a:off x="896112" y="4187952"/>
            <a:ext cx="457200" cy="457200"/>
          </a:xfrm>
          <a:prstGeom prst="ellipse">
            <a:avLst/>
          </a:prstGeom>
          <a:solidFill>
            <a:srgbClr val="4A2A1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g3fb36662d6b_4_66"/>
          <p:cNvSpPr/>
          <p:nvPr/>
        </p:nvSpPr>
        <p:spPr>
          <a:xfrm>
            <a:off x="896112" y="4187952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5EDE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g3fb36662d6b_4_66"/>
          <p:cNvSpPr/>
          <p:nvPr/>
        </p:nvSpPr>
        <p:spPr>
          <a:xfrm>
            <a:off x="1508760" y="4169664"/>
            <a:ext cx="2362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Clerk Tours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g3fb36662d6b_4_66"/>
          <p:cNvSpPr/>
          <p:nvPr/>
        </p:nvSpPr>
        <p:spPr>
          <a:xfrm>
            <a:off x="914400" y="4800600"/>
            <a:ext cx="286512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Clerk walks the floor, shows products in real time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g3fb36662d6b_4_66"/>
          <p:cNvSpPr/>
          <p:nvPr/>
        </p:nvSpPr>
        <p:spPr>
          <a:xfrm>
            <a:off x="4072128" y="4594860"/>
            <a:ext cx="283464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g3fb36662d6b_4_66"/>
          <p:cNvSpPr/>
          <p:nvPr/>
        </p:nvSpPr>
        <p:spPr>
          <a:xfrm>
            <a:off x="4373880" y="3931920"/>
            <a:ext cx="3413760" cy="1691640"/>
          </a:xfrm>
          <a:prstGeom prst="roundRect">
            <a:avLst>
              <a:gd fmla="val 4324" name="adj"/>
            </a:avLst>
          </a:prstGeom>
          <a:solidFill>
            <a:srgbClr val="FFFFFF"/>
          </a:solidFill>
          <a:ln cap="flat" cmpd="sng" w="12700">
            <a:solidFill>
              <a:srgbClr val="E4D6C4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54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g3fb36662d6b_4_66"/>
          <p:cNvSpPr/>
          <p:nvPr/>
        </p:nvSpPr>
        <p:spPr>
          <a:xfrm>
            <a:off x="4629912" y="4187952"/>
            <a:ext cx="457200" cy="457200"/>
          </a:xfrm>
          <a:prstGeom prst="ellipse">
            <a:avLst/>
          </a:prstGeom>
          <a:solidFill>
            <a:srgbClr val="4A2A1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g3fb36662d6b_4_66"/>
          <p:cNvSpPr/>
          <p:nvPr/>
        </p:nvSpPr>
        <p:spPr>
          <a:xfrm>
            <a:off x="4629912" y="4187952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5EDE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g3fb36662d6b_4_66"/>
          <p:cNvSpPr/>
          <p:nvPr/>
        </p:nvSpPr>
        <p:spPr>
          <a:xfrm>
            <a:off x="5242560" y="4169664"/>
            <a:ext cx="2362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Ask &amp; Answer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g3fb36662d6b_4_66"/>
          <p:cNvSpPr/>
          <p:nvPr/>
        </p:nvSpPr>
        <p:spPr>
          <a:xfrm>
            <a:off x="4648200" y="4800600"/>
            <a:ext cx="286512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“In blue?” “From the back?” “A medium?”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g3fb36662d6b_4_66"/>
          <p:cNvSpPr/>
          <p:nvPr/>
        </p:nvSpPr>
        <p:spPr>
          <a:xfrm>
            <a:off x="7805928" y="4594860"/>
            <a:ext cx="283464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g3fb36662d6b_4_66"/>
          <p:cNvSpPr/>
          <p:nvPr/>
        </p:nvSpPr>
        <p:spPr>
          <a:xfrm>
            <a:off x="8107680" y="3931920"/>
            <a:ext cx="3413760" cy="1691640"/>
          </a:xfrm>
          <a:prstGeom prst="roundRect">
            <a:avLst>
              <a:gd fmla="val 4324" name="adj"/>
            </a:avLst>
          </a:prstGeom>
          <a:solidFill>
            <a:srgbClr val="FFFFFF"/>
          </a:solidFill>
          <a:ln cap="flat" cmpd="sng" w="12700">
            <a:solidFill>
              <a:srgbClr val="E4D6C4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5400000" dist="25400">
              <a:srgbClr val="000000">
                <a:alpha val="1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g3fb36662d6b_4_66"/>
          <p:cNvSpPr/>
          <p:nvPr/>
        </p:nvSpPr>
        <p:spPr>
          <a:xfrm>
            <a:off x="8363712" y="4187952"/>
            <a:ext cx="457200" cy="457200"/>
          </a:xfrm>
          <a:prstGeom prst="ellipse">
            <a:avLst/>
          </a:prstGeom>
          <a:solidFill>
            <a:srgbClr val="C1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g3fb36662d6b_4_66"/>
          <p:cNvSpPr/>
          <p:nvPr/>
        </p:nvSpPr>
        <p:spPr>
          <a:xfrm>
            <a:off x="8363712" y="4187952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5EDE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g3fb36662d6b_4_66"/>
          <p:cNvSpPr/>
          <p:nvPr/>
        </p:nvSpPr>
        <p:spPr>
          <a:xfrm>
            <a:off x="8976360" y="4169664"/>
            <a:ext cx="2362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Checkout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g3fb36662d6b_4_66"/>
          <p:cNvSpPr/>
          <p:nvPr/>
        </p:nvSpPr>
        <p:spPr>
          <a:xfrm>
            <a:off x="8382000" y="4800600"/>
            <a:ext cx="286512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Buy, Reserve for Pickup, or Ship to Me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g3fb36662d6b_4_66"/>
          <p:cNvSpPr/>
          <p:nvPr/>
        </p:nvSpPr>
        <p:spPr>
          <a:xfrm>
            <a:off x="11368735" y="6355080"/>
            <a:ext cx="548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A746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A7460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31C10"/>
        </a:solidFill>
      </p:bgPr>
    </p:bg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3fb36662d6b_4_107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WHY IT MATTERS FOR MERCHANTS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g3fb36662d6b_4_107"/>
          <p:cNvSpPr/>
          <p:nvPr/>
        </p:nvSpPr>
        <p:spPr>
          <a:xfrm>
            <a:off x="640080" y="822960"/>
            <a:ext cx="105156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F5EDE1"/>
                </a:solidFill>
                <a:latin typeface="Cambria"/>
                <a:ea typeface="Cambria"/>
                <a:cs typeface="Cambria"/>
                <a:sym typeface="Cambria"/>
              </a:rPr>
              <a:t>It solves the small-business problem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g3fb36662d6b_4_107"/>
          <p:cNvSpPr/>
          <p:nvPr/>
        </p:nvSpPr>
        <p:spPr>
          <a:xfrm>
            <a:off x="640080" y="1783080"/>
            <a:ext cx="5486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8C9B8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D8C9B8"/>
                </a:solidFill>
                <a:latin typeface="Calibri"/>
                <a:ea typeface="Calibri"/>
                <a:cs typeface="Calibri"/>
                <a:sym typeface="Calibri"/>
              </a:rPr>
              <a:t>Most downtown merchants don't have: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g3fb36662d6b_4_107"/>
          <p:cNvSpPr/>
          <p:nvPr/>
        </p:nvSpPr>
        <p:spPr>
          <a:xfrm>
            <a:off x="640080" y="2240280"/>
            <a:ext cx="2651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B39C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C8B39C"/>
                </a:solidFill>
                <a:latin typeface="Calibri"/>
                <a:ea typeface="Calibri"/>
                <a:cs typeface="Calibri"/>
                <a:sym typeface="Calibri"/>
              </a:rPr>
              <a:t>✕  Professional e-commerce teams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g3fb36662d6b_4_107"/>
          <p:cNvSpPr/>
          <p:nvPr/>
        </p:nvSpPr>
        <p:spPr>
          <a:xfrm>
            <a:off x="3474720" y="2240280"/>
            <a:ext cx="2651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B39C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C8B39C"/>
                </a:solidFill>
                <a:latin typeface="Calibri"/>
                <a:ea typeface="Calibri"/>
                <a:cs typeface="Calibri"/>
                <a:sym typeface="Calibri"/>
              </a:rPr>
              <a:t>✕  Product photographers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g3fb36662d6b_4_107"/>
          <p:cNvSpPr/>
          <p:nvPr/>
        </p:nvSpPr>
        <p:spPr>
          <a:xfrm>
            <a:off x="640080" y="2679192"/>
            <a:ext cx="2651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B39C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C8B39C"/>
                </a:solidFill>
                <a:latin typeface="Calibri"/>
                <a:ea typeface="Calibri"/>
                <a:cs typeface="Calibri"/>
                <a:sym typeface="Calibri"/>
              </a:rPr>
              <a:t>✕  Sophisticated websites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g3fb36662d6b_4_107"/>
          <p:cNvSpPr/>
          <p:nvPr/>
        </p:nvSpPr>
        <p:spPr>
          <a:xfrm>
            <a:off x="3474720" y="2679192"/>
            <a:ext cx="2651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B39C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C8B39C"/>
                </a:solidFill>
                <a:latin typeface="Calibri"/>
                <a:ea typeface="Calibri"/>
                <a:cs typeface="Calibri"/>
                <a:sym typeface="Calibri"/>
              </a:rPr>
              <a:t>✕  Live-shopping departments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g3fb36662d6b_4_107"/>
          <p:cNvSpPr/>
          <p:nvPr/>
        </p:nvSpPr>
        <p:spPr>
          <a:xfrm>
            <a:off x="640080" y="3118104"/>
            <a:ext cx="2651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B39C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C8B39C"/>
                </a:solidFill>
                <a:latin typeface="Calibri"/>
                <a:ea typeface="Calibri"/>
                <a:cs typeface="Calibri"/>
                <a:sym typeface="Calibri"/>
              </a:rPr>
              <a:t>✕  Customer-service call centers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g3fb36662d6b_4_107"/>
          <p:cNvSpPr/>
          <p:nvPr/>
        </p:nvSpPr>
        <p:spPr>
          <a:xfrm>
            <a:off x="3474720" y="3118104"/>
            <a:ext cx="2651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B39C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C8B39C"/>
                </a:solidFill>
                <a:latin typeface="Calibri"/>
                <a:ea typeface="Calibri"/>
                <a:cs typeface="Calibri"/>
                <a:sym typeface="Calibri"/>
              </a:rPr>
              <a:t>✕  Digital marketing departments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32" name="Google Shape;532;g3fb36662d6b_4_107"/>
          <p:cNvCxnSpPr/>
          <p:nvPr/>
        </p:nvCxnSpPr>
        <p:spPr>
          <a:xfrm>
            <a:off x="640080" y="3794760"/>
            <a:ext cx="5394960" cy="0"/>
          </a:xfrm>
          <a:prstGeom prst="straightConnector1">
            <a:avLst/>
          </a:prstGeom>
          <a:noFill/>
          <a:ln cap="flat" cmpd="sng" w="12700">
            <a:solidFill>
              <a:srgbClr val="5C432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33" name="Google Shape;533;g3fb36662d6b_4_107"/>
          <p:cNvSpPr/>
          <p:nvPr/>
        </p:nvSpPr>
        <p:spPr>
          <a:xfrm>
            <a:off x="640080" y="4023360"/>
            <a:ext cx="539496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D8C9B8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D8C9B8"/>
                </a:solidFill>
                <a:latin typeface="Calibri"/>
                <a:ea typeface="Calibri"/>
                <a:cs typeface="Calibri"/>
                <a:sym typeface="Calibri"/>
              </a:rPr>
              <a:t>But they already have the most important asset:</a:t>
            </a:r>
            <a:br>
              <a:rPr b="0" i="0" lang="en-US" sz="1400" u="none" cap="none" strike="noStrike">
                <a:solidFill>
                  <a:srgbClr val="D8C9B8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US" sz="1800" u="none" cap="none" strike="noStrike">
                <a:solidFill>
                  <a:srgbClr val="F5EDE1"/>
                </a:solidFill>
                <a:latin typeface="Cambria"/>
                <a:ea typeface="Cambria"/>
                <a:cs typeface="Cambria"/>
                <a:sym typeface="Cambria"/>
              </a:rPr>
              <a:t>a salesperson standing in the store.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g3fb36662d6b_4_107"/>
          <p:cNvSpPr/>
          <p:nvPr/>
        </p:nvSpPr>
        <p:spPr>
          <a:xfrm>
            <a:off x="6492240" y="1783080"/>
            <a:ext cx="5029200" cy="4160520"/>
          </a:xfrm>
          <a:prstGeom prst="roundRect">
            <a:avLst>
              <a:gd fmla="val 2198" name="adj"/>
            </a:avLst>
          </a:prstGeom>
          <a:solidFill>
            <a:srgbClr val="F5ED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g3fb36662d6b_4_107"/>
          <p:cNvSpPr/>
          <p:nvPr/>
        </p:nvSpPr>
        <p:spPr>
          <a:xfrm>
            <a:off x="6912864" y="2203704"/>
            <a:ext cx="164592" cy="164592"/>
          </a:xfrm>
          <a:prstGeom prst="ellipse">
            <a:avLst/>
          </a:prstGeom>
          <a:solidFill>
            <a:srgbClr val="C1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g3fb36662d6b_4_107"/>
          <p:cNvSpPr/>
          <p:nvPr/>
        </p:nvSpPr>
        <p:spPr>
          <a:xfrm>
            <a:off x="7269480" y="2084832"/>
            <a:ext cx="40233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1392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C1392B"/>
                </a:solidFill>
                <a:latin typeface="Calibri"/>
                <a:ea typeface="Calibri"/>
                <a:cs typeface="Calibri"/>
                <a:sym typeface="Calibri"/>
              </a:rPr>
              <a:t>SHOPDOWNTOWN PROVIDES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g3fb36662d6b_4_107"/>
          <p:cNvSpPr/>
          <p:nvPr/>
        </p:nvSpPr>
        <p:spPr>
          <a:xfrm>
            <a:off x="6766560" y="2606040"/>
            <a:ext cx="43891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800"/>
              <a:buFont typeface="Cambria"/>
              <a:buNone/>
            </a:pPr>
            <a:r>
              <a:rPr b="0" i="1" lang="en-US" sz="1800" u="none" cap="none" strike="noStrike">
                <a:solidFill>
                  <a:srgbClr val="2B1B10"/>
                </a:solidFill>
                <a:latin typeface="Cambria"/>
                <a:ea typeface="Cambria"/>
                <a:cs typeface="Cambria"/>
                <a:sym typeface="Cambria"/>
              </a:rPr>
              <a:t>The technology that connects that salesperson to the world.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38" name="Google Shape;538;g3fb36662d6b_4_107"/>
          <p:cNvCxnSpPr/>
          <p:nvPr/>
        </p:nvCxnSpPr>
        <p:spPr>
          <a:xfrm>
            <a:off x="6766560" y="3520440"/>
            <a:ext cx="4389120" cy="0"/>
          </a:xfrm>
          <a:prstGeom prst="straightConnector1">
            <a:avLst/>
          </a:prstGeom>
          <a:noFill/>
          <a:ln cap="flat" cmpd="sng" w="12700">
            <a:solidFill>
              <a:srgbClr val="E4D6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39" name="Google Shape;539;g3fb36662d6b_4_107"/>
          <p:cNvSpPr/>
          <p:nvPr/>
        </p:nvSpPr>
        <p:spPr>
          <a:xfrm>
            <a:off x="6766560" y="3794760"/>
            <a:ext cx="438912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3E2A1A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3E2A1A"/>
                </a:solidFill>
                <a:latin typeface="Calibri"/>
                <a:ea typeface="Calibri"/>
                <a:cs typeface="Calibri"/>
                <a:sym typeface="Calibri"/>
              </a:rPr>
              <a:t>You aren't merely selling advertising to merchants. You're helping them generate sales — that fundamentally changes the value proposition.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g3fb36662d6b_4_107"/>
          <p:cNvSpPr/>
          <p:nvPr/>
        </p:nvSpPr>
        <p:spPr>
          <a:xfrm>
            <a:off x="6766560" y="5074920"/>
            <a:ext cx="438912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A7460"/>
              </a:buClr>
              <a:buSzPts val="1300"/>
              <a:buFont typeface="Calibri"/>
              <a:buNone/>
            </a:pPr>
            <a:r>
              <a:rPr b="0" i="1" lang="en-US" sz="1300" u="none" cap="none" strike="noStrike">
                <a:solidFill>
                  <a:srgbClr val="8A7460"/>
                </a:solidFill>
                <a:latin typeface="Calibri"/>
                <a:ea typeface="Calibri"/>
                <a:cs typeface="Calibri"/>
                <a:sym typeface="Calibri"/>
              </a:rPr>
              <a:t>It moves the relationship from “we advertise for you” to “we sell alongside you.”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g3fb36662d6b_4_107"/>
          <p:cNvSpPr/>
          <p:nvPr/>
        </p:nvSpPr>
        <p:spPr>
          <a:xfrm>
            <a:off x="11368735" y="6355080"/>
            <a:ext cx="548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A746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A7460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DE1"/>
        </a:solidFill>
      </p:bgPr>
    </p:bg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3fb36662d6b_4_13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THE BIGGER PICTURE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g3fb36662d6b_4_130"/>
          <p:cNvSpPr/>
          <p:nvPr/>
        </p:nvSpPr>
        <p:spPr>
          <a:xfrm>
            <a:off x="640080" y="822960"/>
            <a:ext cx="105156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2B1B10"/>
                </a:solidFill>
                <a:latin typeface="Cambria"/>
                <a:ea typeface="Cambria"/>
                <a:cs typeface="Cambria"/>
                <a:sym typeface="Cambria"/>
              </a:rPr>
              <a:t>A live digital window into downtown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g3fb36662d6b_4_130"/>
          <p:cNvSpPr/>
          <p:nvPr/>
        </p:nvSpPr>
        <p:spPr>
          <a:xfrm>
            <a:off x="640080" y="1554480"/>
            <a:ext cx="65836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Once cameras are live across a downtown, ShopDowntown isn't just connecting customers to a single store — it's creating a live view of the whole district, for a visitor anywhere in the world.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g3fb36662d6b_4_130"/>
          <p:cNvSpPr/>
          <p:nvPr/>
        </p:nvSpPr>
        <p:spPr>
          <a:xfrm>
            <a:off x="640080" y="2606040"/>
            <a:ext cx="10881360" cy="3474720"/>
          </a:xfrm>
          <a:prstGeom prst="roundRect">
            <a:avLst>
              <a:gd fmla="val 2632" name="adj"/>
            </a:avLst>
          </a:prstGeom>
          <a:solidFill>
            <a:srgbClr val="331C10"/>
          </a:solidFill>
          <a:ln>
            <a:noFill/>
          </a:ln>
          <a:effectLst>
            <a:outerShdw blurRad="127000" rotWithShape="0" algn="bl" dir="5400000" dist="381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g3fb36662d6b_4_130"/>
          <p:cNvSpPr/>
          <p:nvPr/>
        </p:nvSpPr>
        <p:spPr>
          <a:xfrm>
            <a:off x="1060704" y="2980944"/>
            <a:ext cx="164592" cy="164592"/>
          </a:xfrm>
          <a:prstGeom prst="ellipse">
            <a:avLst/>
          </a:prstGeom>
          <a:solidFill>
            <a:srgbClr val="C1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g3fb36662d6b_4_130"/>
          <p:cNvSpPr/>
          <p:nvPr/>
        </p:nvSpPr>
        <p:spPr>
          <a:xfrm>
            <a:off x="1371600" y="2862072"/>
            <a:ext cx="548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F5EDE1"/>
                </a:solidFill>
                <a:latin typeface="Cambria"/>
                <a:ea typeface="Cambria"/>
                <a:cs typeface="Cambria"/>
                <a:sym typeface="Cambria"/>
              </a:rPr>
              <a:t>MEDFORD LIVE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g3fb36662d6b_4_130"/>
          <p:cNvSpPr/>
          <p:nvPr/>
        </p:nvSpPr>
        <p:spPr>
          <a:xfrm>
            <a:off x="1005840" y="3611880"/>
            <a:ext cx="31089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1392B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rgbClr val="C1392B"/>
                </a:solidFill>
                <a:latin typeface="Cambria"/>
                <a:ea typeface="Cambria"/>
                <a:cs typeface="Cambria"/>
                <a:sym typeface="Cambria"/>
              </a:rPr>
              <a:t>12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g3fb36662d6b_4_130"/>
          <p:cNvSpPr/>
          <p:nvPr/>
        </p:nvSpPr>
        <p:spPr>
          <a:xfrm>
            <a:off x="1005840" y="4178808"/>
            <a:ext cx="3108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8C9B8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D8C9B8"/>
                </a:solidFill>
                <a:latin typeface="Calibri"/>
                <a:ea typeface="Calibri"/>
                <a:cs typeface="Calibri"/>
                <a:sym typeface="Calibri"/>
              </a:rPr>
              <a:t>Stores Live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g3fb36662d6b_4_130"/>
          <p:cNvSpPr/>
          <p:nvPr/>
        </p:nvSpPr>
        <p:spPr>
          <a:xfrm>
            <a:off x="4389120" y="3611880"/>
            <a:ext cx="31089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rgbClr val="C08A3E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g3fb36662d6b_4_130"/>
          <p:cNvSpPr/>
          <p:nvPr/>
        </p:nvSpPr>
        <p:spPr>
          <a:xfrm>
            <a:off x="4389120" y="4178808"/>
            <a:ext cx="3108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8C9B8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D8C9B8"/>
                </a:solidFill>
                <a:latin typeface="Calibri"/>
                <a:ea typeface="Calibri"/>
                <a:cs typeface="Calibri"/>
                <a:sym typeface="Calibri"/>
              </a:rPr>
              <a:t>Events Today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g3fb36662d6b_4_130"/>
          <p:cNvSpPr/>
          <p:nvPr/>
        </p:nvSpPr>
        <p:spPr>
          <a:xfrm>
            <a:off x="7772400" y="3611880"/>
            <a:ext cx="31089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rgbClr val="C08A3E"/>
                </a:solidFill>
                <a:latin typeface="Cambria"/>
                <a:ea typeface="Cambria"/>
                <a:cs typeface="Cambria"/>
                <a:sym typeface="Cambria"/>
              </a:rPr>
              <a:t>247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g3fb36662d6b_4_130"/>
          <p:cNvSpPr/>
          <p:nvPr/>
        </p:nvSpPr>
        <p:spPr>
          <a:xfrm>
            <a:off x="7772400" y="4178808"/>
            <a:ext cx="3108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8C9B8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D8C9B8"/>
                </a:solidFill>
                <a:latin typeface="Calibri"/>
                <a:ea typeface="Calibri"/>
                <a:cs typeface="Calibri"/>
                <a:sym typeface="Calibri"/>
              </a:rPr>
              <a:t>Products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g3fb36662d6b_4_130"/>
          <p:cNvSpPr/>
          <p:nvPr/>
        </p:nvSpPr>
        <p:spPr>
          <a:xfrm>
            <a:off x="1005840" y="4846320"/>
            <a:ext cx="31089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rgbClr val="C08A3E"/>
                </a:solidFill>
                <a:latin typeface="Cambria"/>
                <a:ea typeface="Cambria"/>
                <a:cs typeface="Cambria"/>
                <a:sym typeface="Cambria"/>
              </a:rPr>
              <a:t>86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g3fb36662d6b_4_130"/>
          <p:cNvSpPr/>
          <p:nvPr/>
        </p:nvSpPr>
        <p:spPr>
          <a:xfrm>
            <a:off x="1005840" y="5413248"/>
            <a:ext cx="3108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8C9B8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D8C9B8"/>
                </a:solidFill>
                <a:latin typeface="Calibri"/>
                <a:ea typeface="Calibri"/>
                <a:cs typeface="Calibri"/>
                <a:sym typeface="Calibri"/>
              </a:rPr>
              <a:t>Deals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g3fb36662d6b_4_130"/>
          <p:cNvSpPr/>
          <p:nvPr/>
        </p:nvSpPr>
        <p:spPr>
          <a:xfrm>
            <a:off x="4389120" y="4846320"/>
            <a:ext cx="31089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rgbClr val="C08A3E"/>
                </a:solidFill>
                <a:latin typeface="Cambria"/>
                <a:ea typeface="Cambria"/>
                <a:cs typeface="Cambria"/>
                <a:sym typeface="Cambria"/>
              </a:rPr>
              <a:t>14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g3fb36662d6b_4_130"/>
          <p:cNvSpPr/>
          <p:nvPr/>
        </p:nvSpPr>
        <p:spPr>
          <a:xfrm>
            <a:off x="4389120" y="5413248"/>
            <a:ext cx="3108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8C9B8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D8C9B8"/>
                </a:solidFill>
                <a:latin typeface="Calibri"/>
                <a:ea typeface="Calibri"/>
                <a:cs typeface="Calibri"/>
                <a:sym typeface="Calibri"/>
              </a:rPr>
              <a:t>Downtown Properties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g3fb36662d6b_4_130"/>
          <p:cNvSpPr/>
          <p:nvPr/>
        </p:nvSpPr>
        <p:spPr>
          <a:xfrm>
            <a:off x="7772400" y="4846320"/>
            <a:ext cx="31089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rgbClr val="C08A3E"/>
                </a:solidFill>
                <a:latin typeface="Cambria"/>
                <a:ea typeface="Cambria"/>
                <a:cs typeface="Cambria"/>
                <a:sym typeface="Cambria"/>
              </a:rPr>
              <a:t>9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g3fb36662d6b_4_130"/>
          <p:cNvSpPr/>
          <p:nvPr/>
        </p:nvSpPr>
        <p:spPr>
          <a:xfrm>
            <a:off x="7772400" y="5413248"/>
            <a:ext cx="31089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8C9B8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D8C9B8"/>
                </a:solidFill>
                <a:latin typeface="Calibri"/>
                <a:ea typeface="Calibri"/>
                <a:cs typeface="Calibri"/>
                <a:sym typeface="Calibri"/>
              </a:rPr>
              <a:t>Businesses Available Now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g3fb36662d6b_4_130"/>
          <p:cNvSpPr/>
          <p:nvPr/>
        </p:nvSpPr>
        <p:spPr>
          <a:xfrm>
            <a:off x="11368735" y="6355080"/>
            <a:ext cx="548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A746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A7460"/>
                </a:solidFill>
                <a:latin typeface="Calibri"/>
                <a:ea typeface="Calibri"/>
                <a:cs typeface="Calibri"/>
                <a:sym typeface="Calibri"/>
              </a:rPr>
              <a:t>06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2530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5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1"/>
          <p:cNvSpPr/>
          <p:nvPr/>
        </p:nvSpPr>
        <p:spPr>
          <a:xfrm>
            <a:off x="9692640" y="-1463040"/>
            <a:ext cx="5029200" cy="5029200"/>
          </a:xfrm>
          <a:prstGeom prst="ellipse">
            <a:avLst/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1"/>
          <p:cNvSpPr/>
          <p:nvPr/>
        </p:nvSpPr>
        <p:spPr>
          <a:xfrm>
            <a:off x="11521440" y="3291840"/>
            <a:ext cx="2926080" cy="2926080"/>
          </a:xfrm>
          <a:prstGeom prst="ellipse">
            <a:avLst/>
          </a:prstGeom>
          <a:solidFill>
            <a:srgbClr val="153B4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1"/>
          <p:cNvSpPr txBox="1"/>
          <p:nvPr/>
        </p:nvSpPr>
        <p:spPr>
          <a:xfrm>
            <a:off x="731520" y="137160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BE6C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2DBE6C"/>
                </a:solidFill>
                <a:latin typeface="Calibri"/>
                <a:ea typeface="Calibri"/>
                <a:cs typeface="Calibri"/>
                <a:sym typeface="Calibri"/>
              </a:rPr>
              <a:t>SHOPDOWNTOWN.ORG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1"/>
          <p:cNvSpPr txBox="1"/>
          <p:nvPr/>
        </p:nvSpPr>
        <p:spPr>
          <a:xfrm>
            <a:off x="731520" y="1828800"/>
            <a:ext cx="9601200" cy="2194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The Distributed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Commerce Network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1"/>
          <p:cNvSpPr txBox="1"/>
          <p:nvPr/>
        </p:nvSpPr>
        <p:spPr>
          <a:xfrm>
            <a:off x="731525" y="4160525"/>
            <a:ext cx="7955400" cy="14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9D6D3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C9D6D3"/>
                </a:solidFill>
                <a:latin typeface="Calibri"/>
                <a:ea typeface="Calibri"/>
                <a:cs typeface="Calibri"/>
                <a:sym typeface="Calibri"/>
              </a:rPr>
              <a:t>Turning participating downtown merchants into a distributed network of energy, computing, and communications nodes — and ShopDowntown into the digital infrastructure layer for downtowns.</a:t>
            </a:r>
            <a:endParaRPr b="0" i="0" sz="1500" u="none" cap="none" strike="noStrike">
              <a:solidFill>
                <a:srgbClr val="C9D6D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9D6D3"/>
              </a:buClr>
              <a:buSzPts val="1500"/>
              <a:buFont typeface="Calibri"/>
              <a:buNone/>
            </a:pPr>
            <a:r>
              <a:t/>
            </a:r>
            <a:endParaRPr sz="1500">
              <a:solidFill>
                <a:srgbClr val="C9D6D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9D6D3"/>
              </a:buClr>
              <a:buSzPts val="1500"/>
              <a:buFont typeface="Calibri"/>
              <a:buNone/>
            </a:pPr>
            <a:r>
              <a:rPr lang="en-US" sz="1500">
                <a:solidFill>
                  <a:srgbClr val="C9D6D3"/>
                </a:solidFill>
                <a:latin typeface="Calibri"/>
                <a:ea typeface="Calibri"/>
                <a:cs typeface="Calibri"/>
                <a:sym typeface="Calibri"/>
              </a:rPr>
              <a:t>No massive data center needed.</a:t>
            </a:r>
            <a:endParaRPr sz="1500">
              <a:solidFill>
                <a:srgbClr val="C9D6D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1"/>
          <p:cNvSpPr txBox="1"/>
          <p:nvPr/>
        </p:nvSpPr>
        <p:spPr>
          <a:xfrm>
            <a:off x="731520" y="612648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FA69C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7FA69C"/>
                </a:solidFill>
                <a:latin typeface="Calibri"/>
                <a:ea typeface="Calibri"/>
                <a:cs typeface="Calibri"/>
                <a:sym typeface="Calibri"/>
              </a:rPr>
              <a:t>Prepared for CMXI.org  •  Daniel Wells  •  daniel@cmxi.org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DE1"/>
        </a:solidFill>
      </p:bgPr>
    </p:bg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3fb36662d6b_4_153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THEN ADD LIVESTREAM SELLING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g3fb36662d6b_4_153"/>
          <p:cNvSpPr/>
          <p:nvPr/>
        </p:nvSpPr>
        <p:spPr>
          <a:xfrm>
            <a:off x="640080" y="822960"/>
            <a:ext cx="105156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2B1B10"/>
                </a:solidFill>
                <a:latin typeface="Cambria"/>
                <a:ea typeface="Cambria"/>
                <a:cs typeface="Cambria"/>
                <a:sym typeface="Cambria"/>
              </a:rPr>
              <a:t>QVC + local downtown + personal shopper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g3fb36662d6b_4_153"/>
          <p:cNvSpPr/>
          <p:nvPr/>
        </p:nvSpPr>
        <p:spPr>
          <a:xfrm>
            <a:off x="640080" y="1828800"/>
            <a:ext cx="5120640" cy="4114800"/>
          </a:xfrm>
          <a:prstGeom prst="roundRect">
            <a:avLst>
              <a:gd fmla="val 2222" name="adj"/>
            </a:avLst>
          </a:prstGeom>
          <a:solidFill>
            <a:srgbClr val="4A2A18"/>
          </a:solidFill>
          <a:ln>
            <a:noFill/>
          </a:ln>
          <a:effectLst>
            <a:outerShdw blurRad="101600" rotWithShape="0" algn="bl" dir="5400000" dist="38100">
              <a:srgbClr val="000000">
                <a:alpha val="1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g3fb36662d6b_4_153"/>
          <p:cNvSpPr/>
          <p:nvPr/>
        </p:nvSpPr>
        <p:spPr>
          <a:xfrm>
            <a:off x="1024128" y="2167128"/>
            <a:ext cx="146304" cy="146304"/>
          </a:xfrm>
          <a:prstGeom prst="ellipse">
            <a:avLst/>
          </a:prstGeom>
          <a:solidFill>
            <a:srgbClr val="C1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g3fb36662d6b_4_153"/>
          <p:cNvSpPr/>
          <p:nvPr/>
        </p:nvSpPr>
        <p:spPr>
          <a:xfrm>
            <a:off x="1325880" y="2048256"/>
            <a:ext cx="42062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LIVE SHOPPING EVENT — 6:00 PM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g3fb36662d6b_4_153"/>
          <p:cNvSpPr/>
          <p:nvPr/>
        </p:nvSpPr>
        <p:spPr>
          <a:xfrm>
            <a:off x="914400" y="2514600"/>
            <a:ext cx="44805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1600"/>
              <a:buFont typeface="Cambria"/>
              <a:buNone/>
            </a:pPr>
            <a:r>
              <a:rPr b="0" i="1" lang="en-US" sz="1600" u="none" cap="none" strike="noStrike">
                <a:solidFill>
                  <a:srgbClr val="F5EDE1"/>
                </a:solidFill>
                <a:latin typeface="Cambria"/>
                <a:ea typeface="Cambria"/>
                <a:cs typeface="Cambria"/>
                <a:sym typeface="Cambria"/>
              </a:rPr>
              <a:t>“Join Sarah at downtown boutique XYZ as she shows us the newest fall arrivals.”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77" name="Google Shape;577;g3fb36662d6b_4_153"/>
          <p:cNvCxnSpPr/>
          <p:nvPr/>
        </p:nvCxnSpPr>
        <p:spPr>
          <a:xfrm>
            <a:off x="914400" y="3657600"/>
            <a:ext cx="4480560" cy="0"/>
          </a:xfrm>
          <a:prstGeom prst="straightConnector1">
            <a:avLst/>
          </a:prstGeom>
          <a:noFill/>
          <a:ln cap="flat" cmpd="sng" w="12700">
            <a:solidFill>
              <a:srgbClr val="5C432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78" name="Google Shape;578;g3fb36662d6b_4_153"/>
          <p:cNvSpPr/>
          <p:nvPr/>
        </p:nvSpPr>
        <p:spPr>
          <a:xfrm>
            <a:off x="914400" y="3840480"/>
            <a:ext cx="44805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D8C9B8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D8C9B8"/>
                </a:solidFill>
                <a:latin typeface="Calibri"/>
                <a:ea typeface="Calibri"/>
                <a:cs typeface="Calibri"/>
                <a:sym typeface="Calibri"/>
              </a:rPr>
              <a:t>20, 50, or 500 people could watch. Sarah demonstrates products. Customers comment: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g3fb36662d6b_4_153"/>
          <p:cNvSpPr/>
          <p:nvPr/>
        </p:nvSpPr>
        <p:spPr>
          <a:xfrm>
            <a:off x="914400" y="4572000"/>
            <a:ext cx="2834640" cy="347472"/>
          </a:xfrm>
          <a:prstGeom prst="roundRect">
            <a:avLst>
              <a:gd fmla="val 50000" name="adj"/>
            </a:avLst>
          </a:prstGeom>
          <a:solidFill>
            <a:srgbClr val="331C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g3fb36662d6b_4_153"/>
          <p:cNvSpPr/>
          <p:nvPr/>
        </p:nvSpPr>
        <p:spPr>
          <a:xfrm>
            <a:off x="1051560" y="4572000"/>
            <a:ext cx="26060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F5EDE1"/>
                </a:solidFill>
                <a:latin typeface="Calibri"/>
                <a:ea typeface="Calibri"/>
                <a:cs typeface="Calibri"/>
                <a:sym typeface="Calibri"/>
              </a:rPr>
              <a:t>“I want #3.”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g3fb36662d6b_4_153"/>
          <p:cNvSpPr/>
          <p:nvPr/>
        </p:nvSpPr>
        <p:spPr>
          <a:xfrm>
            <a:off x="914400" y="5029200"/>
            <a:ext cx="2834640" cy="347472"/>
          </a:xfrm>
          <a:prstGeom prst="roundRect">
            <a:avLst>
              <a:gd fmla="val 50000" name="adj"/>
            </a:avLst>
          </a:prstGeom>
          <a:solidFill>
            <a:srgbClr val="331C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g3fb36662d6b_4_153"/>
          <p:cNvSpPr/>
          <p:nvPr/>
        </p:nvSpPr>
        <p:spPr>
          <a:xfrm>
            <a:off x="1051560" y="5029200"/>
            <a:ext cx="26060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F5EDE1"/>
                </a:solidFill>
                <a:latin typeface="Calibri"/>
                <a:ea typeface="Calibri"/>
                <a:cs typeface="Calibri"/>
                <a:sym typeface="Calibri"/>
              </a:rPr>
              <a:t>“Do you have that in large?”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g3fb36662d6b_4_153"/>
          <p:cNvSpPr/>
          <p:nvPr/>
        </p:nvSpPr>
        <p:spPr>
          <a:xfrm>
            <a:off x="914400" y="5486400"/>
            <a:ext cx="2834640" cy="347472"/>
          </a:xfrm>
          <a:prstGeom prst="roundRect">
            <a:avLst>
              <a:gd fmla="val 50000" name="adj"/>
            </a:avLst>
          </a:prstGeom>
          <a:solidFill>
            <a:srgbClr val="331C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g3fb36662d6b_4_153"/>
          <p:cNvSpPr/>
          <p:nvPr/>
        </p:nvSpPr>
        <p:spPr>
          <a:xfrm>
            <a:off x="1051560" y="5486400"/>
            <a:ext cx="260604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F5EDE1"/>
                </a:solidFill>
                <a:latin typeface="Calibri"/>
                <a:ea typeface="Calibri"/>
                <a:cs typeface="Calibri"/>
                <a:sym typeface="Calibri"/>
              </a:rPr>
              <a:t>“Can you show the black one?”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g3fb36662d6b_4_153"/>
          <p:cNvSpPr/>
          <p:nvPr/>
        </p:nvSpPr>
        <p:spPr>
          <a:xfrm>
            <a:off x="6080760" y="1874520"/>
            <a:ext cx="548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700"/>
              <a:buFont typeface="Cambria"/>
              <a:buNone/>
            </a:pPr>
            <a:r>
              <a:rPr b="0" i="1" lang="en-US" sz="1700" u="none" cap="none" strike="noStrike">
                <a:solidFill>
                  <a:srgbClr val="2B1B10"/>
                </a:solidFill>
                <a:latin typeface="Cambria"/>
                <a:ea typeface="Cambria"/>
                <a:cs typeface="Cambria"/>
                <a:sym typeface="Cambria"/>
              </a:rPr>
              <a:t>ShopDowntown handles the transaction end to end.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g3fb36662d6b_4_153"/>
          <p:cNvSpPr/>
          <p:nvPr/>
        </p:nvSpPr>
        <p:spPr>
          <a:xfrm>
            <a:off x="6080760" y="2560320"/>
            <a:ext cx="128016" cy="128016"/>
          </a:xfrm>
          <a:prstGeom prst="ellipse">
            <a:avLst/>
          </a:prstGeom>
          <a:solidFill>
            <a:srgbClr val="C1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g3fb36662d6b_4_153"/>
          <p:cNvSpPr/>
          <p:nvPr/>
        </p:nvSpPr>
        <p:spPr>
          <a:xfrm>
            <a:off x="6400800" y="2423160"/>
            <a:ext cx="51663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Product discovery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g3fb36662d6b_4_153"/>
          <p:cNvSpPr/>
          <p:nvPr/>
        </p:nvSpPr>
        <p:spPr>
          <a:xfrm>
            <a:off x="6400800" y="2743200"/>
            <a:ext cx="51663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Shoppers see the newest arrivals as they come off the rack, live.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g3fb36662d6b_4_153"/>
          <p:cNvSpPr/>
          <p:nvPr/>
        </p:nvSpPr>
        <p:spPr>
          <a:xfrm>
            <a:off x="6080760" y="3429000"/>
            <a:ext cx="128016" cy="128016"/>
          </a:xfrm>
          <a:prstGeom prst="ellipse">
            <a:avLst/>
          </a:prstGeom>
          <a:solidFill>
            <a:srgbClr val="C1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g3fb36662d6b_4_153"/>
          <p:cNvSpPr/>
          <p:nvPr/>
        </p:nvSpPr>
        <p:spPr>
          <a:xfrm>
            <a:off x="6400800" y="3291840"/>
            <a:ext cx="51663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Real-time Q&amp;A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g3fb36662d6b_4_153"/>
          <p:cNvSpPr/>
          <p:nvPr/>
        </p:nvSpPr>
        <p:spPr>
          <a:xfrm>
            <a:off x="6400800" y="3611880"/>
            <a:ext cx="51663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Comments become questions the clerk answers on camera.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g3fb36662d6b_4_153"/>
          <p:cNvSpPr/>
          <p:nvPr/>
        </p:nvSpPr>
        <p:spPr>
          <a:xfrm>
            <a:off x="6080760" y="4297680"/>
            <a:ext cx="128016" cy="128016"/>
          </a:xfrm>
          <a:prstGeom prst="ellipse">
            <a:avLst/>
          </a:prstGeom>
          <a:solidFill>
            <a:srgbClr val="C1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g3fb36662d6b_4_153"/>
          <p:cNvSpPr/>
          <p:nvPr/>
        </p:nvSpPr>
        <p:spPr>
          <a:xfrm>
            <a:off x="6400800" y="4160520"/>
            <a:ext cx="51663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Built-in checkout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g3fb36662d6b_4_153"/>
          <p:cNvSpPr/>
          <p:nvPr/>
        </p:nvSpPr>
        <p:spPr>
          <a:xfrm>
            <a:off x="6400800" y="4480560"/>
            <a:ext cx="51663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Every item shown is one tap from cart to purchase.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g3fb36662d6b_4_153"/>
          <p:cNvSpPr/>
          <p:nvPr/>
        </p:nvSpPr>
        <p:spPr>
          <a:xfrm>
            <a:off x="6080760" y="5166360"/>
            <a:ext cx="128016" cy="128016"/>
          </a:xfrm>
          <a:prstGeom prst="ellipse">
            <a:avLst/>
          </a:prstGeom>
          <a:solidFill>
            <a:srgbClr val="C1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g3fb36662d6b_4_153"/>
          <p:cNvSpPr/>
          <p:nvPr/>
        </p:nvSpPr>
        <p:spPr>
          <a:xfrm>
            <a:off x="6400800" y="5029200"/>
            <a:ext cx="51663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Any scale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g3fb36662d6b_4_153"/>
          <p:cNvSpPr/>
          <p:nvPr/>
        </p:nvSpPr>
        <p:spPr>
          <a:xfrm>
            <a:off x="6400800" y="5349240"/>
            <a:ext cx="51663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20 close friends or 500 strangers — same simple stream.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g3fb36662d6b_4_153"/>
          <p:cNvSpPr/>
          <p:nvPr/>
        </p:nvSpPr>
        <p:spPr>
          <a:xfrm>
            <a:off x="11368735" y="6355080"/>
            <a:ext cx="548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A746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A7460"/>
                </a:solidFill>
                <a:latin typeface="Calibri"/>
                <a:ea typeface="Calibri"/>
                <a:cs typeface="Calibri"/>
                <a:sym typeface="Calibri"/>
              </a:rPr>
              <a:t>07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31C10"/>
        </a:solidFill>
      </p:bgPr>
    </p:bg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3fb36662d6b_4_185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THE BUSINESS MODEL SHIFT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g3fb36662d6b_4_185"/>
          <p:cNvSpPr/>
          <p:nvPr/>
        </p:nvSpPr>
        <p:spPr>
          <a:xfrm>
            <a:off x="640080" y="822960"/>
            <a:ext cx="106984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F5EDE1"/>
                </a:solidFill>
                <a:latin typeface="Cambria"/>
                <a:ea typeface="Cambria"/>
                <a:cs typeface="Cambria"/>
                <a:sym typeface="Cambria"/>
              </a:rPr>
              <a:t>The clerk becomes a revenue-generating employee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g3fb36662d6b_4_185"/>
          <p:cNvSpPr/>
          <p:nvPr/>
        </p:nvSpPr>
        <p:spPr>
          <a:xfrm>
            <a:off x="640080" y="1600200"/>
            <a:ext cx="10058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8C9B8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D8C9B8"/>
                </a:solidFill>
                <a:latin typeface="Calibri"/>
                <a:ea typeface="Calibri"/>
                <a:cs typeface="Calibri"/>
                <a:sym typeface="Calibri"/>
              </a:rPr>
              <a:t>Suppose a downtown has 100 merchants, each with 1–3 employees trained as ShopDowntown Live Shopping Hosts: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g3fb36662d6b_4_185"/>
          <p:cNvSpPr/>
          <p:nvPr/>
        </p:nvSpPr>
        <p:spPr>
          <a:xfrm>
            <a:off x="640080" y="2606040"/>
            <a:ext cx="1436914" cy="1371600"/>
          </a:xfrm>
          <a:prstGeom prst="roundRect">
            <a:avLst>
              <a:gd fmla="val 4000" name="adj"/>
            </a:avLst>
          </a:prstGeom>
          <a:solidFill>
            <a:srgbClr val="F5ED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g3fb36662d6b_4_185"/>
          <p:cNvSpPr/>
          <p:nvPr/>
        </p:nvSpPr>
        <p:spPr>
          <a:xfrm>
            <a:off x="713232" y="2606040"/>
            <a:ext cx="129061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Video Consultation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g3fb36662d6b_4_185"/>
          <p:cNvSpPr/>
          <p:nvPr/>
        </p:nvSpPr>
        <p:spPr>
          <a:xfrm>
            <a:off x="2076994" y="3108960"/>
            <a:ext cx="137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g3fb36662d6b_4_185"/>
          <p:cNvSpPr/>
          <p:nvPr/>
        </p:nvSpPr>
        <p:spPr>
          <a:xfrm>
            <a:off x="2214154" y="2606040"/>
            <a:ext cx="1436914" cy="1371600"/>
          </a:xfrm>
          <a:prstGeom prst="roundRect">
            <a:avLst>
              <a:gd fmla="val 4000" name="adj"/>
            </a:avLst>
          </a:prstGeom>
          <a:solidFill>
            <a:srgbClr val="F5ED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g3fb36662d6b_4_185"/>
          <p:cNvSpPr/>
          <p:nvPr/>
        </p:nvSpPr>
        <p:spPr>
          <a:xfrm>
            <a:off x="2287306" y="2606040"/>
            <a:ext cx="129061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Product Discovery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g3fb36662d6b_4_185"/>
          <p:cNvSpPr/>
          <p:nvPr/>
        </p:nvSpPr>
        <p:spPr>
          <a:xfrm>
            <a:off x="3651069" y="3108960"/>
            <a:ext cx="137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g3fb36662d6b_4_185"/>
          <p:cNvSpPr/>
          <p:nvPr/>
        </p:nvSpPr>
        <p:spPr>
          <a:xfrm>
            <a:off x="3788229" y="2606040"/>
            <a:ext cx="1436914" cy="1371600"/>
          </a:xfrm>
          <a:prstGeom prst="roundRect">
            <a:avLst>
              <a:gd fmla="val 4000" name="adj"/>
            </a:avLst>
          </a:prstGeom>
          <a:solidFill>
            <a:srgbClr val="F5ED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g3fb36662d6b_4_185"/>
          <p:cNvSpPr/>
          <p:nvPr/>
        </p:nvSpPr>
        <p:spPr>
          <a:xfrm>
            <a:off x="3861381" y="2606040"/>
            <a:ext cx="129061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Recommendation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g3fb36662d6b_4_185"/>
          <p:cNvSpPr/>
          <p:nvPr/>
        </p:nvSpPr>
        <p:spPr>
          <a:xfrm>
            <a:off x="5225143" y="3108960"/>
            <a:ext cx="137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g3fb36662d6b_4_185"/>
          <p:cNvSpPr/>
          <p:nvPr/>
        </p:nvSpPr>
        <p:spPr>
          <a:xfrm>
            <a:off x="5362303" y="2606040"/>
            <a:ext cx="1436914" cy="1371600"/>
          </a:xfrm>
          <a:prstGeom prst="roundRect">
            <a:avLst>
              <a:gd fmla="val 4000" name="adj"/>
            </a:avLst>
          </a:prstGeom>
          <a:solidFill>
            <a:srgbClr val="F5ED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g3fb36662d6b_4_185"/>
          <p:cNvSpPr/>
          <p:nvPr/>
        </p:nvSpPr>
        <p:spPr>
          <a:xfrm>
            <a:off x="5435455" y="2606040"/>
            <a:ext cx="129061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Cart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g3fb36662d6b_4_185"/>
          <p:cNvSpPr/>
          <p:nvPr/>
        </p:nvSpPr>
        <p:spPr>
          <a:xfrm>
            <a:off x="6799217" y="3108960"/>
            <a:ext cx="137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g3fb36662d6b_4_185"/>
          <p:cNvSpPr/>
          <p:nvPr/>
        </p:nvSpPr>
        <p:spPr>
          <a:xfrm>
            <a:off x="6936377" y="2606040"/>
            <a:ext cx="1436914" cy="1371600"/>
          </a:xfrm>
          <a:prstGeom prst="roundRect">
            <a:avLst>
              <a:gd fmla="val 4000" name="adj"/>
            </a:avLst>
          </a:prstGeom>
          <a:solidFill>
            <a:srgbClr val="C1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g3fb36662d6b_4_185"/>
          <p:cNvSpPr/>
          <p:nvPr/>
        </p:nvSpPr>
        <p:spPr>
          <a:xfrm>
            <a:off x="7009529" y="2606040"/>
            <a:ext cx="129061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F5EDE1"/>
                </a:solidFill>
                <a:latin typeface="Calibri"/>
                <a:ea typeface="Calibri"/>
                <a:cs typeface="Calibri"/>
                <a:sym typeface="Calibri"/>
              </a:rPr>
              <a:t>Payment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g3fb36662d6b_4_185"/>
          <p:cNvSpPr/>
          <p:nvPr/>
        </p:nvSpPr>
        <p:spPr>
          <a:xfrm>
            <a:off x="8373291" y="3108960"/>
            <a:ext cx="137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g3fb36662d6b_4_185"/>
          <p:cNvSpPr/>
          <p:nvPr/>
        </p:nvSpPr>
        <p:spPr>
          <a:xfrm>
            <a:off x="8510451" y="2606040"/>
            <a:ext cx="1436914" cy="1371600"/>
          </a:xfrm>
          <a:prstGeom prst="roundRect">
            <a:avLst>
              <a:gd fmla="val 4000" name="adj"/>
            </a:avLst>
          </a:prstGeom>
          <a:solidFill>
            <a:srgbClr val="F5ED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g3fb36662d6b_4_185"/>
          <p:cNvSpPr/>
          <p:nvPr/>
        </p:nvSpPr>
        <p:spPr>
          <a:xfrm>
            <a:off x="8583603" y="2606040"/>
            <a:ext cx="129061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Shipping / Pickup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g3fb36662d6b_4_185"/>
          <p:cNvSpPr/>
          <p:nvPr/>
        </p:nvSpPr>
        <p:spPr>
          <a:xfrm>
            <a:off x="9947366" y="3108960"/>
            <a:ext cx="137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g3fb36662d6b_4_185"/>
          <p:cNvSpPr/>
          <p:nvPr/>
        </p:nvSpPr>
        <p:spPr>
          <a:xfrm>
            <a:off x="10084526" y="2606040"/>
            <a:ext cx="1436914" cy="1371600"/>
          </a:xfrm>
          <a:prstGeom prst="roundRect">
            <a:avLst>
              <a:gd fmla="val 4000" name="adj"/>
            </a:avLst>
          </a:prstGeom>
          <a:solidFill>
            <a:srgbClr val="F5ED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g3fb36662d6b_4_185"/>
          <p:cNvSpPr/>
          <p:nvPr/>
        </p:nvSpPr>
        <p:spPr>
          <a:xfrm>
            <a:off x="10157678" y="2606040"/>
            <a:ext cx="129061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2B1B10"/>
                </a:solidFill>
                <a:latin typeface="Calibri"/>
                <a:ea typeface="Calibri"/>
                <a:cs typeface="Calibri"/>
                <a:sym typeface="Calibri"/>
              </a:rPr>
              <a:t>Follow-up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g3fb36662d6b_4_185"/>
          <p:cNvSpPr/>
          <p:nvPr/>
        </p:nvSpPr>
        <p:spPr>
          <a:xfrm>
            <a:off x="640080" y="4389120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8C9B8"/>
              </a:buClr>
              <a:buSzPts val="1800"/>
              <a:buFont typeface="Cambria"/>
              <a:buNone/>
            </a:pPr>
            <a:r>
              <a:rPr b="0" i="0" lang="en-US" sz="1800" u="none" cap="none" strike="noStrike">
                <a:solidFill>
                  <a:srgbClr val="D8C9B8"/>
                </a:solidFill>
                <a:latin typeface="Cambria"/>
                <a:ea typeface="Cambria"/>
                <a:cs typeface="Cambria"/>
                <a:sym typeface="Cambria"/>
              </a:rPr>
              <a:t>You aren't merely selling advertising to merchants. </a:t>
            </a:r>
            <a:r>
              <a:rPr b="1" i="1" lang="en-US" sz="1800" u="none" cap="none" strike="noStrike">
                <a:solidFill>
                  <a:srgbClr val="C08A3E"/>
                </a:solidFill>
                <a:latin typeface="Cambria"/>
                <a:ea typeface="Cambria"/>
                <a:cs typeface="Cambria"/>
                <a:sym typeface="Cambria"/>
              </a:rPr>
              <a:t>You're helping them generate sales.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g3fb36662d6b_4_185"/>
          <p:cNvSpPr/>
          <p:nvPr/>
        </p:nvSpPr>
        <p:spPr>
          <a:xfrm>
            <a:off x="11368735" y="6355080"/>
            <a:ext cx="548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A746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A7460"/>
                </a:solidFill>
                <a:latin typeface="Calibri"/>
                <a:ea typeface="Calibri"/>
                <a:cs typeface="Calibri"/>
                <a:sym typeface="Calibri"/>
              </a:rPr>
              <a:t>08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DE1"/>
        </a:solidFill>
      </p:bgPr>
    </p:bg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3fb36662d6b_4_214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PRODUCT STRUCTURE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g3fb36662d6b_4_214"/>
          <p:cNvSpPr/>
          <p:nvPr/>
        </p:nvSpPr>
        <p:spPr>
          <a:xfrm>
            <a:off x="640080" y="822960"/>
            <a:ext cx="105156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2B1B10"/>
                </a:solidFill>
                <a:latin typeface="Cambria"/>
                <a:ea typeface="Cambria"/>
                <a:cs typeface="Cambria"/>
                <a:sym typeface="Cambria"/>
              </a:rPr>
              <a:t>Three levels: Discover, Connect, Sell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g3fb36662d6b_4_214"/>
          <p:cNvSpPr/>
          <p:nvPr/>
        </p:nvSpPr>
        <p:spPr>
          <a:xfrm>
            <a:off x="640080" y="1783080"/>
            <a:ext cx="3520440" cy="4343400"/>
          </a:xfrm>
          <a:prstGeom prst="roundRect">
            <a:avLst>
              <a:gd fmla="val 2338" name="adj"/>
            </a:avLst>
          </a:prstGeom>
          <a:solidFill>
            <a:srgbClr val="FFFFFF"/>
          </a:solidFill>
          <a:ln cap="flat" cmpd="sng" w="12700">
            <a:solidFill>
              <a:srgbClr val="E4D6C4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38100">
              <a:srgbClr val="000000">
                <a:alpha val="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g3fb36662d6b_4_214"/>
          <p:cNvSpPr/>
          <p:nvPr/>
        </p:nvSpPr>
        <p:spPr>
          <a:xfrm>
            <a:off x="914400" y="2057400"/>
            <a:ext cx="1371600" cy="320040"/>
          </a:xfrm>
          <a:prstGeom prst="roundRect">
            <a:avLst>
              <a:gd fmla="val 48571" name="adj"/>
            </a:avLst>
          </a:prstGeom>
          <a:solidFill>
            <a:srgbClr val="4A2A1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" name="Google Shape;638;g3fb36662d6b_4_214"/>
          <p:cNvSpPr/>
          <p:nvPr/>
        </p:nvSpPr>
        <p:spPr>
          <a:xfrm>
            <a:off x="914400" y="2057400"/>
            <a:ext cx="1371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5EDE1"/>
                </a:solidFill>
                <a:latin typeface="Calibri"/>
                <a:ea typeface="Calibri"/>
                <a:cs typeface="Calibri"/>
                <a:sym typeface="Calibri"/>
              </a:rPr>
              <a:t>FREE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g3fb36662d6b_4_214"/>
          <p:cNvSpPr/>
          <p:nvPr/>
        </p:nvSpPr>
        <p:spPr>
          <a:xfrm>
            <a:off x="914400" y="2496312"/>
            <a:ext cx="29718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2B1B10"/>
                </a:solidFill>
                <a:latin typeface="Cambria"/>
                <a:ea typeface="Cambria"/>
                <a:cs typeface="Cambria"/>
                <a:sym typeface="Cambria"/>
              </a:rPr>
              <a:t>Discover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40" name="Google Shape;640;g3fb36662d6b_4_214"/>
          <p:cNvCxnSpPr/>
          <p:nvPr/>
        </p:nvCxnSpPr>
        <p:spPr>
          <a:xfrm>
            <a:off x="914400" y="3081528"/>
            <a:ext cx="2971800" cy="0"/>
          </a:xfrm>
          <a:prstGeom prst="straightConnector1">
            <a:avLst/>
          </a:prstGeom>
          <a:noFill/>
          <a:ln cap="flat" cmpd="sng" w="12700">
            <a:solidFill>
              <a:srgbClr val="E4D6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41" name="Google Shape;641;g3fb36662d6b_4_214"/>
          <p:cNvSpPr/>
          <p:nvPr/>
        </p:nvSpPr>
        <p:spPr>
          <a:xfrm>
            <a:off x="914400" y="3264408"/>
            <a:ext cx="29718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–  Business listing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g3fb36662d6b_4_214"/>
          <p:cNvSpPr/>
          <p:nvPr/>
        </p:nvSpPr>
        <p:spPr>
          <a:xfrm>
            <a:off x="914400" y="3648456"/>
            <a:ext cx="29718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–  Store information &amp; hours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g3fb36662d6b_4_214"/>
          <p:cNvSpPr/>
          <p:nvPr/>
        </p:nvSpPr>
        <p:spPr>
          <a:xfrm>
            <a:off x="914400" y="4032504"/>
            <a:ext cx="29718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–  Events &amp; deals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g3fb36662d6b_4_214"/>
          <p:cNvSpPr/>
          <p:nvPr/>
        </p:nvSpPr>
        <p:spPr>
          <a:xfrm>
            <a:off x="914400" y="4416552"/>
            <a:ext cx="29718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–  Photos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g3fb36662d6b_4_214"/>
          <p:cNvSpPr/>
          <p:nvPr/>
        </p:nvSpPr>
        <p:spPr>
          <a:xfrm>
            <a:off x="914400" y="4800600"/>
            <a:ext cx="29718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–  Downtown page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g3fb36662d6b_4_214"/>
          <p:cNvSpPr/>
          <p:nvPr/>
        </p:nvSpPr>
        <p:spPr>
          <a:xfrm>
            <a:off x="4416552" y="1783080"/>
            <a:ext cx="3520440" cy="4343400"/>
          </a:xfrm>
          <a:prstGeom prst="roundRect">
            <a:avLst>
              <a:gd fmla="val 2338" name="adj"/>
            </a:avLst>
          </a:prstGeom>
          <a:solidFill>
            <a:srgbClr val="4A2A18"/>
          </a:solidFill>
          <a:ln>
            <a:noFill/>
          </a:ln>
          <a:effectLst>
            <a:outerShdw blurRad="101600" rotWithShape="0" algn="bl" dir="5400000" dist="381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g3fb36662d6b_4_214"/>
          <p:cNvSpPr/>
          <p:nvPr/>
        </p:nvSpPr>
        <p:spPr>
          <a:xfrm>
            <a:off x="4690872" y="2057400"/>
            <a:ext cx="1371600" cy="320040"/>
          </a:xfrm>
          <a:prstGeom prst="roundRect">
            <a:avLst>
              <a:gd fmla="val 48571" name="adj"/>
            </a:avLst>
          </a:prstGeom>
          <a:solidFill>
            <a:srgbClr val="C08A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g3fb36662d6b_4_214"/>
          <p:cNvSpPr/>
          <p:nvPr/>
        </p:nvSpPr>
        <p:spPr>
          <a:xfrm>
            <a:off x="4690872" y="2057400"/>
            <a:ext cx="1371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5EDE1"/>
                </a:solidFill>
                <a:latin typeface="Calibri"/>
                <a:ea typeface="Calibri"/>
                <a:cs typeface="Calibri"/>
                <a:sym typeface="Calibri"/>
              </a:rPr>
              <a:t>PAID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g3fb36662d6b_4_214"/>
          <p:cNvSpPr/>
          <p:nvPr/>
        </p:nvSpPr>
        <p:spPr>
          <a:xfrm>
            <a:off x="4690872" y="2496312"/>
            <a:ext cx="29718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F5EDE1"/>
                </a:solidFill>
                <a:latin typeface="Cambria"/>
                <a:ea typeface="Cambria"/>
                <a:cs typeface="Cambria"/>
                <a:sym typeface="Cambria"/>
              </a:rPr>
              <a:t>Connect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50" name="Google Shape;650;g3fb36662d6b_4_214"/>
          <p:cNvCxnSpPr/>
          <p:nvPr/>
        </p:nvCxnSpPr>
        <p:spPr>
          <a:xfrm>
            <a:off x="4690872" y="3081528"/>
            <a:ext cx="2971800" cy="0"/>
          </a:xfrm>
          <a:prstGeom prst="straightConnector1">
            <a:avLst/>
          </a:prstGeom>
          <a:noFill/>
          <a:ln cap="flat" cmpd="sng" w="12700">
            <a:solidFill>
              <a:srgbClr val="5C432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51" name="Google Shape;651;g3fb36662d6b_4_214"/>
          <p:cNvSpPr/>
          <p:nvPr/>
        </p:nvSpPr>
        <p:spPr>
          <a:xfrm>
            <a:off x="4690872" y="3264408"/>
            <a:ext cx="29718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ADFC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EADFCF"/>
                </a:solidFill>
                <a:latin typeface="Calibri"/>
                <a:ea typeface="Calibri"/>
                <a:cs typeface="Calibri"/>
                <a:sym typeface="Calibri"/>
              </a:rPr>
              <a:t>–  Live video shopping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g3fb36662d6b_4_214"/>
          <p:cNvSpPr/>
          <p:nvPr/>
        </p:nvSpPr>
        <p:spPr>
          <a:xfrm>
            <a:off x="4690872" y="3648456"/>
            <a:ext cx="29718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ADFC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EADFCF"/>
                </a:solidFill>
                <a:latin typeface="Calibri"/>
                <a:ea typeface="Calibri"/>
                <a:cs typeface="Calibri"/>
                <a:sym typeface="Calibri"/>
              </a:rPr>
              <a:t>–  Store camera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g3fb36662d6b_4_214"/>
          <p:cNvSpPr/>
          <p:nvPr/>
        </p:nvSpPr>
        <p:spPr>
          <a:xfrm>
            <a:off x="4690872" y="4032504"/>
            <a:ext cx="29718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ADFC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EADFCF"/>
                </a:solidFill>
                <a:latin typeface="Calibri"/>
                <a:ea typeface="Calibri"/>
                <a:cs typeface="Calibri"/>
                <a:sym typeface="Calibri"/>
              </a:rPr>
              <a:t>–  Customer video calls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g3fb36662d6b_4_214"/>
          <p:cNvSpPr/>
          <p:nvPr/>
        </p:nvSpPr>
        <p:spPr>
          <a:xfrm>
            <a:off x="4690872" y="4416552"/>
            <a:ext cx="29718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ADFC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EADFCF"/>
                </a:solidFill>
                <a:latin typeface="Calibri"/>
                <a:ea typeface="Calibri"/>
                <a:cs typeface="Calibri"/>
                <a:sym typeface="Calibri"/>
              </a:rPr>
              <a:t>–  Product catalog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g3fb36662d6b_4_214"/>
          <p:cNvSpPr/>
          <p:nvPr/>
        </p:nvSpPr>
        <p:spPr>
          <a:xfrm>
            <a:off x="4690872" y="4800600"/>
            <a:ext cx="29718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ADFC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EADFCF"/>
                </a:solidFill>
                <a:latin typeface="Calibri"/>
                <a:ea typeface="Calibri"/>
                <a:cs typeface="Calibri"/>
                <a:sym typeface="Calibri"/>
              </a:rPr>
              <a:t>–  Online reservations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g3fb36662d6b_4_214"/>
          <p:cNvSpPr/>
          <p:nvPr/>
        </p:nvSpPr>
        <p:spPr>
          <a:xfrm>
            <a:off x="4690872" y="5184648"/>
            <a:ext cx="29718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ADFC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EADFCF"/>
                </a:solidFill>
                <a:latin typeface="Calibri"/>
                <a:ea typeface="Calibri"/>
                <a:cs typeface="Calibri"/>
                <a:sym typeface="Calibri"/>
              </a:rPr>
              <a:t>–  Customer messaging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g3fb36662d6b_4_214"/>
          <p:cNvSpPr/>
          <p:nvPr/>
        </p:nvSpPr>
        <p:spPr>
          <a:xfrm>
            <a:off x="4690872" y="5568696"/>
            <a:ext cx="29718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ADFC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EADFCF"/>
                </a:solidFill>
                <a:latin typeface="Calibri"/>
                <a:ea typeface="Calibri"/>
                <a:cs typeface="Calibri"/>
                <a:sym typeface="Calibri"/>
              </a:rPr>
              <a:t>–  Analytics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g3fb36662d6b_4_214"/>
          <p:cNvSpPr/>
          <p:nvPr/>
        </p:nvSpPr>
        <p:spPr>
          <a:xfrm>
            <a:off x="8193024" y="1783080"/>
            <a:ext cx="3520440" cy="4343400"/>
          </a:xfrm>
          <a:prstGeom prst="roundRect">
            <a:avLst>
              <a:gd fmla="val 2338" name="adj"/>
            </a:avLst>
          </a:prstGeom>
          <a:solidFill>
            <a:srgbClr val="FFFFFF"/>
          </a:solidFill>
          <a:ln cap="flat" cmpd="sng" w="12700">
            <a:solidFill>
              <a:srgbClr val="E4D6C4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38100">
              <a:srgbClr val="000000">
                <a:alpha val="784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g3fb36662d6b_4_214"/>
          <p:cNvSpPr/>
          <p:nvPr/>
        </p:nvSpPr>
        <p:spPr>
          <a:xfrm>
            <a:off x="8467344" y="2057400"/>
            <a:ext cx="1371600" cy="320040"/>
          </a:xfrm>
          <a:prstGeom prst="roundRect">
            <a:avLst>
              <a:gd fmla="val 48571" name="adj"/>
            </a:avLst>
          </a:prstGeom>
          <a:solidFill>
            <a:srgbClr val="C1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g3fb36662d6b_4_214"/>
          <p:cNvSpPr/>
          <p:nvPr/>
        </p:nvSpPr>
        <p:spPr>
          <a:xfrm>
            <a:off x="8467344" y="2057400"/>
            <a:ext cx="1371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5EDE1"/>
                </a:solidFill>
                <a:latin typeface="Calibri"/>
                <a:ea typeface="Calibri"/>
                <a:cs typeface="Calibri"/>
                <a:sym typeface="Calibri"/>
              </a:rPr>
              <a:t>TRANSACTION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g3fb36662d6b_4_214"/>
          <p:cNvSpPr/>
          <p:nvPr/>
        </p:nvSpPr>
        <p:spPr>
          <a:xfrm>
            <a:off x="8467344" y="2496312"/>
            <a:ext cx="29718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2B1B10"/>
                </a:solidFill>
                <a:latin typeface="Cambria"/>
                <a:ea typeface="Cambria"/>
                <a:cs typeface="Cambria"/>
                <a:sym typeface="Cambria"/>
              </a:rPr>
              <a:t>Sell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62" name="Google Shape;662;g3fb36662d6b_4_214"/>
          <p:cNvCxnSpPr/>
          <p:nvPr/>
        </p:nvCxnSpPr>
        <p:spPr>
          <a:xfrm>
            <a:off x="8467344" y="3081528"/>
            <a:ext cx="2971800" cy="0"/>
          </a:xfrm>
          <a:prstGeom prst="straightConnector1">
            <a:avLst/>
          </a:prstGeom>
          <a:noFill/>
          <a:ln cap="flat" cmpd="sng" w="12700">
            <a:solidFill>
              <a:srgbClr val="E4D6C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63" name="Google Shape;663;g3fb36662d6b_4_214"/>
          <p:cNvSpPr/>
          <p:nvPr/>
        </p:nvSpPr>
        <p:spPr>
          <a:xfrm>
            <a:off x="8467344" y="3264408"/>
            <a:ext cx="29718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–  E-commerce checkout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g3fb36662d6b_4_214"/>
          <p:cNvSpPr/>
          <p:nvPr/>
        </p:nvSpPr>
        <p:spPr>
          <a:xfrm>
            <a:off x="8467344" y="3648456"/>
            <a:ext cx="29718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–  Shipping &amp; pickup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g3fb36662d6b_4_214"/>
          <p:cNvSpPr/>
          <p:nvPr/>
        </p:nvSpPr>
        <p:spPr>
          <a:xfrm>
            <a:off x="8467344" y="4032504"/>
            <a:ext cx="29718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–  Gift cards &amp; loyalty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g3fb36662d6b_4_214"/>
          <p:cNvSpPr/>
          <p:nvPr/>
        </p:nvSpPr>
        <p:spPr>
          <a:xfrm>
            <a:off x="8467344" y="4416552"/>
            <a:ext cx="29718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–  Marketplace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g3fb36662d6b_4_214"/>
          <p:cNvSpPr/>
          <p:nvPr/>
        </p:nvSpPr>
        <p:spPr>
          <a:xfrm>
            <a:off x="8467344" y="4800600"/>
            <a:ext cx="29718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–  Livestream shopping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g3fb36662d6b_4_214"/>
          <p:cNvSpPr/>
          <p:nvPr/>
        </p:nvSpPr>
        <p:spPr>
          <a:xfrm>
            <a:off x="8467344" y="5184648"/>
            <a:ext cx="29718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4A3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5C4A3A"/>
                </a:solidFill>
                <a:latin typeface="Calibri"/>
                <a:ea typeface="Calibri"/>
                <a:cs typeface="Calibri"/>
                <a:sym typeface="Calibri"/>
              </a:rPr>
              <a:t>–  Commission on sales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g3fb36662d6b_4_214"/>
          <p:cNvSpPr/>
          <p:nvPr/>
        </p:nvSpPr>
        <p:spPr>
          <a:xfrm>
            <a:off x="11368735" y="6355080"/>
            <a:ext cx="548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A746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A7460"/>
                </a:solidFill>
                <a:latin typeface="Calibri"/>
                <a:ea typeface="Calibri"/>
                <a:cs typeface="Calibri"/>
                <a:sym typeface="Calibri"/>
              </a:rPr>
              <a:t>09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31C10"/>
        </a:solidFill>
      </p:bgPr>
    </p:bg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3fb36662d6b_4_254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LOOKING AHEAD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g3fb36662d6b_4_254"/>
          <p:cNvSpPr/>
          <p:nvPr/>
        </p:nvSpPr>
        <p:spPr>
          <a:xfrm>
            <a:off x="640080" y="822960"/>
            <a:ext cx="105156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F5EDE1"/>
                </a:solidFill>
                <a:latin typeface="Cambria"/>
                <a:ea typeface="Cambria"/>
                <a:cs typeface="Cambria"/>
                <a:sym typeface="Cambria"/>
              </a:rPr>
              <a:t>ShopDowntown AI Personal Shopper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g3fb36662d6b_4_254"/>
          <p:cNvSpPr/>
          <p:nvPr/>
        </p:nvSpPr>
        <p:spPr>
          <a:xfrm>
            <a:off x="640080" y="1920240"/>
            <a:ext cx="5486400" cy="1280160"/>
          </a:xfrm>
          <a:prstGeom prst="roundRect">
            <a:avLst>
              <a:gd fmla="val 10714" name="adj"/>
            </a:avLst>
          </a:prstGeom>
          <a:solidFill>
            <a:srgbClr val="F5EDE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g3fb36662d6b_4_254"/>
          <p:cNvSpPr/>
          <p:nvPr/>
        </p:nvSpPr>
        <p:spPr>
          <a:xfrm>
            <a:off x="914400" y="1920240"/>
            <a:ext cx="493776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B1B10"/>
              </a:buClr>
              <a:buSzPts val="1400"/>
              <a:buFont typeface="Cambria"/>
              <a:buNone/>
            </a:pPr>
            <a:r>
              <a:rPr b="0" i="1" lang="en-US" sz="1400" u="none" cap="none" strike="noStrike">
                <a:solidFill>
                  <a:srgbClr val="2B1B10"/>
                </a:solidFill>
                <a:latin typeface="Cambria"/>
                <a:ea typeface="Cambria"/>
                <a:cs typeface="Cambria"/>
                <a:sym typeface="Cambria"/>
              </a:rPr>
              <a:t>“I need a $100 anniversary gift for my husband. I want something unique from a downtown business.”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g3fb36662d6b_4_254"/>
          <p:cNvSpPr/>
          <p:nvPr/>
        </p:nvSpPr>
        <p:spPr>
          <a:xfrm>
            <a:off x="2286000" y="324612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↓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g3fb36662d6b_4_254"/>
          <p:cNvSpPr/>
          <p:nvPr/>
        </p:nvSpPr>
        <p:spPr>
          <a:xfrm>
            <a:off x="1280160" y="3749040"/>
            <a:ext cx="5486400" cy="1188720"/>
          </a:xfrm>
          <a:prstGeom prst="roundRect">
            <a:avLst>
              <a:gd fmla="val 11538" name="adj"/>
            </a:avLst>
          </a:prstGeom>
          <a:solidFill>
            <a:srgbClr val="C1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g3fb36662d6b_4_254"/>
          <p:cNvSpPr/>
          <p:nvPr/>
        </p:nvSpPr>
        <p:spPr>
          <a:xfrm>
            <a:off x="1719072" y="4096512"/>
            <a:ext cx="128016" cy="128016"/>
          </a:xfrm>
          <a:prstGeom prst="ellipse">
            <a:avLst/>
          </a:prstGeom>
          <a:solidFill>
            <a:srgbClr val="C1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g3fb36662d6b_4_254"/>
          <p:cNvSpPr/>
          <p:nvPr/>
        </p:nvSpPr>
        <p:spPr>
          <a:xfrm>
            <a:off x="1965960" y="3749040"/>
            <a:ext cx="470916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1400"/>
              <a:buFont typeface="Cambria"/>
              <a:buNone/>
            </a:pPr>
            <a:r>
              <a:rPr b="0" i="1" lang="en-US" sz="1400" u="none" cap="none" strike="noStrike">
                <a:solidFill>
                  <a:srgbClr val="F5EDE1"/>
                </a:solidFill>
                <a:latin typeface="Cambria"/>
                <a:ea typeface="Cambria"/>
                <a:cs typeface="Cambria"/>
                <a:sym typeface="Cambria"/>
              </a:rPr>
              <a:t>“John at Smith's is available now. Want me to connect you?”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g3fb36662d6b_4_254"/>
          <p:cNvSpPr/>
          <p:nvPr/>
        </p:nvSpPr>
        <p:spPr>
          <a:xfrm>
            <a:off x="6766560" y="2103120"/>
            <a:ext cx="475488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D8C9B8"/>
              </a:buClr>
              <a:buSzPts val="1450"/>
              <a:buFont typeface="Calibri"/>
              <a:buNone/>
            </a:pPr>
            <a:r>
              <a:rPr b="0" i="0" lang="en-US" sz="1450" u="none" cap="none" strike="noStrike">
                <a:solidFill>
                  <a:srgbClr val="D8C9B8"/>
                </a:solidFill>
                <a:latin typeface="Calibri"/>
                <a:ea typeface="Calibri"/>
                <a:cs typeface="Calibri"/>
                <a:sym typeface="Calibri"/>
              </a:rPr>
              <a:t>ShopDowntown searches participating downtown merchants, identifies appropriate products, and connects the customer with the right store — live.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84" name="Google Shape;684;g3fb36662d6b_4_254"/>
          <p:cNvCxnSpPr/>
          <p:nvPr/>
        </p:nvCxnSpPr>
        <p:spPr>
          <a:xfrm>
            <a:off x="6766560" y="3657600"/>
            <a:ext cx="4754880" cy="0"/>
          </a:xfrm>
          <a:prstGeom prst="straightConnector1">
            <a:avLst/>
          </a:prstGeom>
          <a:noFill/>
          <a:ln cap="flat" cmpd="sng" w="12700">
            <a:solidFill>
              <a:srgbClr val="5C432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85" name="Google Shape;685;g3fb36662d6b_4_254"/>
          <p:cNvSpPr/>
          <p:nvPr/>
        </p:nvSpPr>
        <p:spPr>
          <a:xfrm>
            <a:off x="6766560" y="3840480"/>
            <a:ext cx="47548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600"/>
              <a:buFont typeface="Cambria"/>
              <a:buNone/>
            </a:pPr>
            <a:r>
              <a:rPr b="1" i="1" lang="en-US" sz="1600" u="none" cap="none" strike="noStrike">
                <a:solidFill>
                  <a:srgbClr val="C08A3E"/>
                </a:solidFill>
                <a:latin typeface="Cambria"/>
                <a:ea typeface="Cambria"/>
                <a:cs typeface="Cambria"/>
                <a:sym typeface="Cambria"/>
              </a:rPr>
              <a:t>That's a very different company from a traditional business directory.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g3fb36662d6b_4_254"/>
          <p:cNvSpPr/>
          <p:nvPr/>
        </p:nvSpPr>
        <p:spPr>
          <a:xfrm>
            <a:off x="11368735" y="6355080"/>
            <a:ext cx="548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A746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A746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31C10"/>
        </a:solidFill>
      </p:bgPr>
    </p:bg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3fb36662d6b_4_270"/>
          <p:cNvSpPr/>
          <p:nvPr/>
        </p:nvSpPr>
        <p:spPr>
          <a:xfrm>
            <a:off x="-274320" y="5852160"/>
            <a:ext cx="2377440" cy="2377440"/>
          </a:xfrm>
          <a:prstGeom prst="ellipse">
            <a:avLst/>
          </a:prstGeom>
          <a:noFill/>
          <a:ln cap="flat" cmpd="sng" w="12700">
            <a:solidFill>
              <a:srgbClr val="C08A3E">
                <a:alpha val="4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g3fb36662d6b_4_270"/>
          <p:cNvSpPr/>
          <p:nvPr/>
        </p:nvSpPr>
        <p:spPr>
          <a:xfrm>
            <a:off x="-685800" y="5440680"/>
            <a:ext cx="3200400" cy="3200400"/>
          </a:xfrm>
          <a:prstGeom prst="ellipse">
            <a:avLst/>
          </a:prstGeom>
          <a:noFill/>
          <a:ln cap="flat" cmpd="sng" w="12700">
            <a:solidFill>
              <a:srgbClr val="C08A3E">
                <a:alpha val="34902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" name="Google Shape;694;g3fb36662d6b_4_270"/>
          <p:cNvSpPr/>
          <p:nvPr/>
        </p:nvSpPr>
        <p:spPr>
          <a:xfrm>
            <a:off x="-1097280" y="5029200"/>
            <a:ext cx="4023360" cy="4023360"/>
          </a:xfrm>
          <a:prstGeom prst="ellipse">
            <a:avLst/>
          </a:prstGeom>
          <a:noFill/>
          <a:ln cap="flat" cmpd="sng" w="12700">
            <a:solidFill>
              <a:srgbClr val="C08A3E">
                <a:alpha val="2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g3fb36662d6b_4_270"/>
          <p:cNvSpPr/>
          <p:nvPr/>
        </p:nvSpPr>
        <p:spPr>
          <a:xfrm>
            <a:off x="640080" y="82296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C08A3E"/>
                </a:solidFill>
                <a:latin typeface="Calibri"/>
                <a:ea typeface="Calibri"/>
                <a:cs typeface="Calibri"/>
                <a:sym typeface="Calibri"/>
              </a:rPr>
              <a:t>IN SUMMARY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g3fb36662d6b_4_270"/>
          <p:cNvSpPr/>
          <p:nvPr/>
        </p:nvSpPr>
        <p:spPr>
          <a:xfrm>
            <a:off x="640080" y="1234440"/>
            <a:ext cx="100584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5EDE1"/>
              </a:buClr>
              <a:buSzPts val="3200"/>
              <a:buFont typeface="Cambria"/>
              <a:buNone/>
            </a:pPr>
            <a:r>
              <a:rPr b="1" i="0" lang="en-US" sz="3200" u="none" cap="none" strike="noStrike">
                <a:solidFill>
                  <a:srgbClr val="F5EDE1"/>
                </a:solidFill>
                <a:latin typeface="Cambria"/>
                <a:ea typeface="Cambria"/>
                <a:cs typeface="Cambria"/>
                <a:sym typeface="Cambria"/>
              </a:rPr>
              <a:t>Three roles, one platform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g3fb36662d6b_4_270"/>
          <p:cNvSpPr/>
          <p:nvPr/>
        </p:nvSpPr>
        <p:spPr>
          <a:xfrm>
            <a:off x="896112" y="2660904"/>
            <a:ext cx="128016" cy="128016"/>
          </a:xfrm>
          <a:prstGeom prst="ellipse">
            <a:avLst/>
          </a:prstGeom>
          <a:solidFill>
            <a:srgbClr val="C1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8" name="Google Shape;698;g3fb36662d6b_4_270"/>
          <p:cNvSpPr/>
          <p:nvPr/>
        </p:nvSpPr>
        <p:spPr>
          <a:xfrm>
            <a:off x="1234440" y="2468880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2000"/>
              <a:buFont typeface="Cambria"/>
              <a:buNone/>
            </a:pPr>
            <a:r>
              <a:rPr b="1" i="0" lang="en-US" sz="2000" u="none" cap="none" strike="noStrike">
                <a:solidFill>
                  <a:srgbClr val="C08A3E"/>
                </a:solidFill>
                <a:latin typeface="Cambria"/>
                <a:ea typeface="Cambria"/>
                <a:cs typeface="Cambria"/>
                <a:sym typeface="Cambria"/>
              </a:rPr>
              <a:t>The directory </a:t>
            </a:r>
            <a:r>
              <a:rPr b="0" i="0" lang="en-US" sz="2000" u="none" cap="none" strike="noStrike">
                <a:solidFill>
                  <a:srgbClr val="F5EDE1"/>
                </a:solidFill>
                <a:latin typeface="Cambria"/>
                <a:ea typeface="Cambria"/>
                <a:cs typeface="Cambria"/>
                <a:sym typeface="Cambria"/>
              </a:rPr>
              <a:t>gets people there.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g3fb36662d6b_4_270"/>
          <p:cNvSpPr/>
          <p:nvPr/>
        </p:nvSpPr>
        <p:spPr>
          <a:xfrm>
            <a:off x="896112" y="3346704"/>
            <a:ext cx="128016" cy="128016"/>
          </a:xfrm>
          <a:prstGeom prst="ellipse">
            <a:avLst/>
          </a:prstGeom>
          <a:solidFill>
            <a:srgbClr val="C1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0" name="Google Shape;700;g3fb36662d6b_4_270"/>
          <p:cNvSpPr/>
          <p:nvPr/>
        </p:nvSpPr>
        <p:spPr>
          <a:xfrm>
            <a:off x="1234440" y="3154680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2000"/>
              <a:buFont typeface="Cambria"/>
              <a:buNone/>
            </a:pPr>
            <a:r>
              <a:rPr b="1" i="0" lang="en-US" sz="2000" u="none" cap="none" strike="noStrike">
                <a:solidFill>
                  <a:srgbClr val="C08A3E"/>
                </a:solidFill>
                <a:latin typeface="Cambria"/>
                <a:ea typeface="Cambria"/>
                <a:cs typeface="Cambria"/>
                <a:sym typeface="Cambria"/>
              </a:rPr>
              <a:t>The live salesperson </a:t>
            </a:r>
            <a:r>
              <a:rPr b="0" i="0" lang="en-US" sz="2000" u="none" cap="none" strike="noStrike">
                <a:solidFill>
                  <a:srgbClr val="F5EDE1"/>
                </a:solidFill>
                <a:latin typeface="Cambria"/>
                <a:ea typeface="Cambria"/>
                <a:cs typeface="Cambria"/>
                <a:sym typeface="Cambria"/>
              </a:rPr>
              <a:t>creates the relationship.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g3fb36662d6b_4_270"/>
          <p:cNvSpPr/>
          <p:nvPr/>
        </p:nvSpPr>
        <p:spPr>
          <a:xfrm>
            <a:off x="896112" y="4032504"/>
            <a:ext cx="128016" cy="128016"/>
          </a:xfrm>
          <a:prstGeom prst="ellipse">
            <a:avLst/>
          </a:prstGeom>
          <a:solidFill>
            <a:srgbClr val="C139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g3fb36662d6b_4_270"/>
          <p:cNvSpPr/>
          <p:nvPr/>
        </p:nvSpPr>
        <p:spPr>
          <a:xfrm>
            <a:off x="1234440" y="3840480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8A3E"/>
              </a:buClr>
              <a:buSzPts val="2000"/>
              <a:buFont typeface="Cambria"/>
              <a:buNone/>
            </a:pPr>
            <a:r>
              <a:rPr b="1" i="0" lang="en-US" sz="2000" u="none" cap="none" strike="noStrike">
                <a:solidFill>
                  <a:srgbClr val="C08A3E"/>
                </a:solidFill>
                <a:latin typeface="Cambria"/>
                <a:ea typeface="Cambria"/>
                <a:cs typeface="Cambria"/>
                <a:sym typeface="Cambria"/>
              </a:rPr>
              <a:t>The marketplace </a:t>
            </a:r>
            <a:r>
              <a:rPr b="0" i="0" lang="en-US" sz="2000" u="none" cap="none" strike="noStrike">
                <a:solidFill>
                  <a:srgbClr val="F5EDE1"/>
                </a:solidFill>
                <a:latin typeface="Cambria"/>
                <a:ea typeface="Cambria"/>
                <a:cs typeface="Cambria"/>
                <a:sym typeface="Cambria"/>
              </a:rPr>
              <a:t>completes the transaction.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03" name="Google Shape;703;g3fb36662d6b_4_270"/>
          <p:cNvCxnSpPr/>
          <p:nvPr/>
        </p:nvCxnSpPr>
        <p:spPr>
          <a:xfrm>
            <a:off x="640080" y="4892040"/>
            <a:ext cx="4572000" cy="0"/>
          </a:xfrm>
          <a:prstGeom prst="straightConnector1">
            <a:avLst/>
          </a:prstGeom>
          <a:noFill/>
          <a:ln cap="flat" cmpd="sng" w="38100">
            <a:solidFill>
              <a:srgbClr val="C1392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04" name="Google Shape;704;g3fb36662d6b_4_270"/>
          <p:cNvSpPr/>
          <p:nvPr/>
        </p:nvSpPr>
        <p:spPr>
          <a:xfrm>
            <a:off x="640080" y="5074920"/>
            <a:ext cx="9601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D8C9B8"/>
              </a:buClr>
              <a:buSzPts val="1500"/>
              <a:buFont typeface="Calibri"/>
              <a:buNone/>
            </a:pPr>
            <a:r>
              <a:rPr b="0" i="1" lang="en-US" sz="1500" u="none" cap="none" strike="noStrike">
                <a:solidFill>
                  <a:srgbClr val="D8C9B8"/>
                </a:solidFill>
                <a:latin typeface="Calibri"/>
                <a:ea typeface="Calibri"/>
                <a:cs typeface="Calibri"/>
                <a:sym typeface="Calibri"/>
              </a:rPr>
              <a:t>And the cameras give ShopDowntown a way to make the physical downtown digitally accessible — from anywhere.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g3fb36662d6b_4_270"/>
          <p:cNvSpPr/>
          <p:nvPr/>
        </p:nvSpPr>
        <p:spPr>
          <a:xfrm>
            <a:off x="11368735" y="6355080"/>
            <a:ext cx="548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A746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8A7460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8090"/>
        </a:solidFill>
      </p:bgPr>
    </p:bg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409d2d608da_2_0"/>
          <p:cNvSpPr/>
          <p:nvPr/>
        </p:nvSpPr>
        <p:spPr>
          <a:xfrm>
            <a:off x="9966960" y="-1280160"/>
            <a:ext cx="3840480" cy="3840480"/>
          </a:xfrm>
          <a:prstGeom prst="ellipse">
            <a:avLst/>
          </a:prstGeom>
          <a:solidFill>
            <a:srgbClr val="00A896">
              <a:alpha val="4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g409d2d608da_2_0"/>
          <p:cNvSpPr/>
          <p:nvPr/>
        </p:nvSpPr>
        <p:spPr>
          <a:xfrm>
            <a:off x="-1463040" y="4937760"/>
            <a:ext cx="3291840" cy="3291840"/>
          </a:xfrm>
          <a:prstGeom prst="ellipse">
            <a:avLst/>
          </a:prstGeom>
          <a:solidFill>
            <a:srgbClr val="02C39A">
              <a:alpha val="3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g409d2d608da_2_0"/>
          <p:cNvSpPr txBox="1"/>
          <p:nvPr/>
        </p:nvSpPr>
        <p:spPr>
          <a:xfrm>
            <a:off x="822960" y="141732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C39A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02C39A"/>
                </a:solidFill>
                <a:latin typeface="Calibri"/>
                <a:ea typeface="Calibri"/>
                <a:cs typeface="Calibri"/>
                <a:sym typeface="Calibri"/>
              </a:rPr>
              <a:t>SHOPDOWNTOWN.ORG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g409d2d608da_2_0"/>
          <p:cNvSpPr txBox="1"/>
          <p:nvPr/>
        </p:nvSpPr>
        <p:spPr>
          <a:xfrm>
            <a:off x="777240" y="1828800"/>
            <a:ext cx="96012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mbria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Relocation Connect™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g409d2d608da_2_0"/>
          <p:cNvSpPr txBox="1"/>
          <p:nvPr/>
        </p:nvSpPr>
        <p:spPr>
          <a:xfrm>
            <a:off x="822960" y="2971800"/>
            <a:ext cx="8595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F2EF"/>
              </a:buClr>
              <a:buSzPts val="1700"/>
              <a:buFont typeface="Calibri"/>
              <a:buNone/>
            </a:pPr>
            <a:r>
              <a:rPr b="0" i="1" lang="en-US" sz="1700" u="none" cap="none" strike="noStrike">
                <a:solidFill>
                  <a:srgbClr val="D7F2EF"/>
                </a:solidFill>
                <a:latin typeface="Calibri"/>
                <a:ea typeface="Calibri"/>
                <a:cs typeface="Calibri"/>
                <a:sym typeface="Calibri"/>
              </a:rPr>
              <a:t>Moving to Medford? We connect you with a local real estate professional — instantly.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g409d2d608da_2_0"/>
          <p:cNvSpPr/>
          <p:nvPr/>
        </p:nvSpPr>
        <p:spPr>
          <a:xfrm>
            <a:off x="1010412" y="4160520"/>
            <a:ext cx="1828800" cy="868680"/>
          </a:xfrm>
          <a:prstGeom prst="roundRect">
            <a:avLst>
              <a:gd fmla="val 10526" name="adj"/>
            </a:avLst>
          </a:prstGeom>
          <a:solidFill>
            <a:srgbClr val="023436">
              <a:alpha val="74902"/>
            </a:srgbClr>
          </a:solidFill>
          <a:ln cap="flat" cmpd="sng" w="12700">
            <a:solidFill>
              <a:srgbClr val="00A89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g409d2d608da_2_0"/>
          <p:cNvSpPr txBox="1"/>
          <p:nvPr/>
        </p:nvSpPr>
        <p:spPr>
          <a:xfrm>
            <a:off x="1010412" y="4160520"/>
            <a:ext cx="182880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Relocation Intent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g409d2d608da_2_0"/>
          <p:cNvSpPr txBox="1"/>
          <p:nvPr/>
        </p:nvSpPr>
        <p:spPr>
          <a:xfrm>
            <a:off x="2839212" y="4160520"/>
            <a:ext cx="256032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2C39A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02C39A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g409d2d608da_2_0"/>
          <p:cNvSpPr/>
          <p:nvPr/>
        </p:nvSpPr>
        <p:spPr>
          <a:xfrm>
            <a:off x="3095244" y="4160520"/>
            <a:ext cx="1828800" cy="868680"/>
          </a:xfrm>
          <a:prstGeom prst="roundRect">
            <a:avLst>
              <a:gd fmla="val 10526" name="adj"/>
            </a:avLst>
          </a:prstGeom>
          <a:solidFill>
            <a:srgbClr val="023436">
              <a:alpha val="74902"/>
            </a:srgbClr>
          </a:solidFill>
          <a:ln cap="flat" cmpd="sng" w="12700">
            <a:solidFill>
              <a:srgbClr val="00A89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g409d2d608da_2_0"/>
          <p:cNvSpPr txBox="1"/>
          <p:nvPr/>
        </p:nvSpPr>
        <p:spPr>
          <a:xfrm>
            <a:off x="3095244" y="4160520"/>
            <a:ext cx="182880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Instant Video Connect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g409d2d608da_2_0"/>
          <p:cNvSpPr txBox="1"/>
          <p:nvPr/>
        </p:nvSpPr>
        <p:spPr>
          <a:xfrm>
            <a:off x="4924044" y="4160520"/>
            <a:ext cx="256032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2C39A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02C39A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g409d2d608da_2_0"/>
          <p:cNvSpPr/>
          <p:nvPr/>
        </p:nvSpPr>
        <p:spPr>
          <a:xfrm>
            <a:off x="5180076" y="4160520"/>
            <a:ext cx="1828800" cy="868680"/>
          </a:xfrm>
          <a:prstGeom prst="roundRect">
            <a:avLst>
              <a:gd fmla="val 10526" name="adj"/>
            </a:avLst>
          </a:prstGeom>
          <a:solidFill>
            <a:srgbClr val="023436">
              <a:alpha val="74902"/>
            </a:srgbClr>
          </a:solidFill>
          <a:ln cap="flat" cmpd="sng" w="12700">
            <a:solidFill>
              <a:srgbClr val="00A89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" name="Google Shape;723;g409d2d608da_2_0"/>
          <p:cNvSpPr txBox="1"/>
          <p:nvPr/>
        </p:nvSpPr>
        <p:spPr>
          <a:xfrm>
            <a:off x="5180076" y="4160520"/>
            <a:ext cx="182880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Qualified Lead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g409d2d608da_2_0"/>
          <p:cNvSpPr txBox="1"/>
          <p:nvPr/>
        </p:nvSpPr>
        <p:spPr>
          <a:xfrm>
            <a:off x="7008876" y="4160520"/>
            <a:ext cx="256032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2C39A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02C39A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g409d2d608da_2_0"/>
          <p:cNvSpPr/>
          <p:nvPr/>
        </p:nvSpPr>
        <p:spPr>
          <a:xfrm>
            <a:off x="7264908" y="4160520"/>
            <a:ext cx="1828800" cy="868680"/>
          </a:xfrm>
          <a:prstGeom prst="roundRect">
            <a:avLst>
              <a:gd fmla="val 10526" name="adj"/>
            </a:avLst>
          </a:prstGeom>
          <a:solidFill>
            <a:srgbClr val="023436">
              <a:alpha val="74902"/>
            </a:srgbClr>
          </a:solidFill>
          <a:ln cap="flat" cmpd="sng" w="12700">
            <a:solidFill>
              <a:srgbClr val="00A89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g409d2d608da_2_0"/>
          <p:cNvSpPr txBox="1"/>
          <p:nvPr/>
        </p:nvSpPr>
        <p:spPr>
          <a:xfrm>
            <a:off x="7264908" y="4160520"/>
            <a:ext cx="182880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Local Realtor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g409d2d608da_2_0"/>
          <p:cNvSpPr txBox="1"/>
          <p:nvPr/>
        </p:nvSpPr>
        <p:spPr>
          <a:xfrm>
            <a:off x="9093708" y="4160520"/>
            <a:ext cx="256032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2C39A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02C39A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g409d2d608da_2_0"/>
          <p:cNvSpPr/>
          <p:nvPr/>
        </p:nvSpPr>
        <p:spPr>
          <a:xfrm>
            <a:off x="9349740" y="4160520"/>
            <a:ext cx="1828800" cy="868680"/>
          </a:xfrm>
          <a:prstGeom prst="roundRect">
            <a:avLst>
              <a:gd fmla="val 10526" name="adj"/>
            </a:avLst>
          </a:prstGeom>
          <a:solidFill>
            <a:srgbClr val="023436">
              <a:alpha val="74902"/>
            </a:srgbClr>
          </a:solidFill>
          <a:ln cap="flat" cmpd="sng" w="12700">
            <a:solidFill>
              <a:srgbClr val="00A89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g409d2d608da_2_0"/>
          <p:cNvSpPr txBox="1"/>
          <p:nvPr/>
        </p:nvSpPr>
        <p:spPr>
          <a:xfrm>
            <a:off x="9349740" y="4160520"/>
            <a:ext cx="182880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Referral Revenue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g409d2d608da_2_0"/>
          <p:cNvSpPr txBox="1"/>
          <p:nvPr/>
        </p:nvSpPr>
        <p:spPr>
          <a:xfrm>
            <a:off x="822960" y="5989320"/>
            <a:ext cx="91440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9E4D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B9E4DF"/>
                </a:solidFill>
                <a:latin typeface="Calibri"/>
                <a:ea typeface="Calibri"/>
                <a:cs typeface="Calibri"/>
                <a:sym typeface="Calibri"/>
              </a:rPr>
              <a:t>A local-commerce lead channel for real estate relocation revenue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409d2d608da_2_25"/>
          <p:cNvSpPr txBox="1"/>
          <p:nvPr/>
        </p:nvSpPr>
        <p:spPr>
          <a:xfrm>
            <a:off x="548640" y="41148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3D3E"/>
              </a:buClr>
              <a:buSzPts val="3200"/>
              <a:buFont typeface="Cambria"/>
              <a:buNone/>
            </a:pPr>
            <a:r>
              <a:rPr b="1" i="0" lang="en-US" sz="3200" u="none" cap="none" strike="noStrike">
                <a:solidFill>
                  <a:srgbClr val="0B3D3E"/>
                </a:solidFill>
                <a:latin typeface="Cambria"/>
                <a:ea typeface="Cambria"/>
                <a:cs typeface="Cambria"/>
                <a:sym typeface="Cambria"/>
              </a:rPr>
              <a:t>From Click to Closing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g409d2d608da_2_25"/>
          <p:cNvSpPr txBox="1"/>
          <p:nvPr/>
        </p:nvSpPr>
        <p:spPr>
          <a:xfrm>
            <a:off x="548640" y="960120"/>
            <a:ext cx="10058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7A7B"/>
              </a:buClr>
              <a:buSzPts val="1400"/>
              <a:buFont typeface="Calibri"/>
              <a:buNone/>
            </a:pPr>
            <a:r>
              <a:rPr b="0" i="1" lang="en-US" sz="1400" u="none" cap="none" strike="noStrike">
                <a:solidFill>
                  <a:srgbClr val="5C7A7B"/>
                </a:solidFill>
                <a:latin typeface="Calibri"/>
                <a:ea typeface="Calibri"/>
                <a:cs typeface="Calibri"/>
                <a:sym typeface="Calibri"/>
              </a:rPr>
              <a:t>How ShopDowntown turns relocation intent into a real estate transaction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g409d2d608da_2_25"/>
          <p:cNvSpPr/>
          <p:nvPr/>
        </p:nvSpPr>
        <p:spPr>
          <a:xfrm>
            <a:off x="548640" y="1645920"/>
            <a:ext cx="502920" cy="502920"/>
          </a:xfrm>
          <a:prstGeom prst="ellipse">
            <a:avLst/>
          </a:prstGeom>
          <a:solidFill>
            <a:srgbClr val="028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9" name="Google Shape;739;g409d2d608da_2_25"/>
          <p:cNvSpPr txBox="1"/>
          <p:nvPr/>
        </p:nvSpPr>
        <p:spPr>
          <a:xfrm>
            <a:off x="548640" y="164592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g409d2d608da_2_25"/>
          <p:cNvSpPr txBox="1"/>
          <p:nvPr/>
        </p:nvSpPr>
        <p:spPr>
          <a:xfrm>
            <a:off x="1207008" y="1581912"/>
            <a:ext cx="4553712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3D3E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0B3D3E"/>
                </a:solidFill>
                <a:latin typeface="Calibri"/>
                <a:ea typeface="Calibri"/>
                <a:cs typeface="Calibri"/>
                <a:sym typeface="Calibri"/>
              </a:rPr>
              <a:t>Visitor Lands on ShopDowntown.org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g409d2d608da_2_25"/>
          <p:cNvSpPr txBox="1"/>
          <p:nvPr/>
        </p:nvSpPr>
        <p:spPr>
          <a:xfrm>
            <a:off x="1207008" y="1947672"/>
            <a:ext cx="4553712" cy="960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7A7B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C7A7B"/>
                </a:solidFill>
                <a:latin typeface="Calibri"/>
                <a:ea typeface="Calibri"/>
                <a:cs typeface="Calibri"/>
                <a:sym typeface="Calibri"/>
              </a:rPr>
              <a:t>Clicks “Moving to Medford?” and browses neighborhoods, schools, housing, and relocation resources.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g409d2d608da_2_25"/>
          <p:cNvSpPr/>
          <p:nvPr/>
        </p:nvSpPr>
        <p:spPr>
          <a:xfrm>
            <a:off x="6080760" y="1645920"/>
            <a:ext cx="502920" cy="502920"/>
          </a:xfrm>
          <a:prstGeom prst="ellipse">
            <a:avLst/>
          </a:prstGeom>
          <a:solidFill>
            <a:srgbClr val="028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" name="Google Shape;743;g409d2d608da_2_25"/>
          <p:cNvSpPr txBox="1"/>
          <p:nvPr/>
        </p:nvSpPr>
        <p:spPr>
          <a:xfrm>
            <a:off x="6080760" y="164592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g409d2d608da_2_25"/>
          <p:cNvSpPr txBox="1"/>
          <p:nvPr/>
        </p:nvSpPr>
        <p:spPr>
          <a:xfrm>
            <a:off x="6739128" y="1581912"/>
            <a:ext cx="4553712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3D3E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0B3D3E"/>
                </a:solidFill>
                <a:latin typeface="Calibri"/>
                <a:ea typeface="Calibri"/>
                <a:cs typeface="Calibri"/>
                <a:sym typeface="Calibri"/>
              </a:rPr>
              <a:t>Requests the Free Relocation Guide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g409d2d608da_2_25"/>
          <p:cNvSpPr txBox="1"/>
          <p:nvPr/>
        </p:nvSpPr>
        <p:spPr>
          <a:xfrm>
            <a:off x="6739128" y="1947672"/>
            <a:ext cx="4553712" cy="960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7A7B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C7A7B"/>
                </a:solidFill>
                <a:latin typeface="Calibri"/>
                <a:ea typeface="Calibri"/>
                <a:cs typeface="Calibri"/>
                <a:sym typeface="Calibri"/>
              </a:rPr>
              <a:t>Instead of a form, the visitor is offered an instant connection to a relocation specialist.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g409d2d608da_2_25"/>
          <p:cNvSpPr/>
          <p:nvPr/>
        </p:nvSpPr>
        <p:spPr>
          <a:xfrm>
            <a:off x="548640" y="3264408"/>
            <a:ext cx="502920" cy="502920"/>
          </a:xfrm>
          <a:prstGeom prst="ellipse">
            <a:avLst/>
          </a:prstGeom>
          <a:solidFill>
            <a:srgbClr val="028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7" name="Google Shape;747;g409d2d608da_2_25"/>
          <p:cNvSpPr txBox="1"/>
          <p:nvPr/>
        </p:nvSpPr>
        <p:spPr>
          <a:xfrm>
            <a:off x="548640" y="3264408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g409d2d608da_2_25"/>
          <p:cNvSpPr txBox="1"/>
          <p:nvPr/>
        </p:nvSpPr>
        <p:spPr>
          <a:xfrm>
            <a:off x="1207008" y="3200400"/>
            <a:ext cx="4553712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3D3E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0B3D3E"/>
                </a:solidFill>
                <a:latin typeface="Calibri"/>
                <a:ea typeface="Calibri"/>
                <a:cs typeface="Calibri"/>
                <a:sym typeface="Calibri"/>
              </a:rPr>
              <a:t>Instant KW Video Connection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Google Shape;749;g409d2d608da_2_25"/>
          <p:cNvSpPr txBox="1"/>
          <p:nvPr/>
        </p:nvSpPr>
        <p:spPr>
          <a:xfrm>
            <a:off x="1207008" y="3566160"/>
            <a:ext cx="4553712" cy="960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7A7B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C7A7B"/>
                </a:solidFill>
                <a:latin typeface="Calibri"/>
                <a:ea typeface="Calibri"/>
                <a:cs typeface="Calibri"/>
                <a:sym typeface="Calibri"/>
              </a:rPr>
              <a:t>Keller Williams' relocation team runs a live needs analysis: timing, budget, neighborhoods, and household needs.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g409d2d608da_2_25"/>
          <p:cNvSpPr/>
          <p:nvPr/>
        </p:nvSpPr>
        <p:spPr>
          <a:xfrm>
            <a:off x="6080760" y="3264408"/>
            <a:ext cx="502920" cy="502920"/>
          </a:xfrm>
          <a:prstGeom prst="ellipse">
            <a:avLst/>
          </a:prstGeom>
          <a:solidFill>
            <a:srgbClr val="028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g409d2d608da_2_25"/>
          <p:cNvSpPr txBox="1"/>
          <p:nvPr/>
        </p:nvSpPr>
        <p:spPr>
          <a:xfrm>
            <a:off x="6080760" y="3264408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g409d2d608da_2_25"/>
          <p:cNvSpPr txBox="1"/>
          <p:nvPr/>
        </p:nvSpPr>
        <p:spPr>
          <a:xfrm>
            <a:off x="6739128" y="3200400"/>
            <a:ext cx="4553712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3D3E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0B3D3E"/>
                </a:solidFill>
                <a:latin typeface="Calibri"/>
                <a:ea typeface="Calibri"/>
                <a:cs typeface="Calibri"/>
                <a:sym typeface="Calibri"/>
              </a:rPr>
              <a:t>KW Creates the Lead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g409d2d608da_2_25"/>
          <p:cNvSpPr txBox="1"/>
          <p:nvPr/>
        </p:nvSpPr>
        <p:spPr>
          <a:xfrm>
            <a:off x="6739128" y="3566160"/>
            <a:ext cx="4553712" cy="960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7A7B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C7A7B"/>
                </a:solidFill>
                <a:latin typeface="Calibri"/>
                <a:ea typeface="Calibri"/>
                <a:cs typeface="Calibri"/>
                <a:sym typeface="Calibri"/>
              </a:rPr>
              <a:t>The prospect is entered into KW's CRM and matched to the right local agent.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Google Shape;754;g409d2d608da_2_25"/>
          <p:cNvSpPr/>
          <p:nvPr/>
        </p:nvSpPr>
        <p:spPr>
          <a:xfrm>
            <a:off x="548640" y="4882896"/>
            <a:ext cx="502920" cy="502920"/>
          </a:xfrm>
          <a:prstGeom prst="ellipse">
            <a:avLst/>
          </a:prstGeom>
          <a:solidFill>
            <a:srgbClr val="028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5" name="Google Shape;755;g409d2d608da_2_25"/>
          <p:cNvSpPr txBox="1"/>
          <p:nvPr/>
        </p:nvSpPr>
        <p:spPr>
          <a:xfrm>
            <a:off x="548640" y="4882896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g409d2d608da_2_25"/>
          <p:cNvSpPr txBox="1"/>
          <p:nvPr/>
        </p:nvSpPr>
        <p:spPr>
          <a:xfrm>
            <a:off x="1207008" y="4818888"/>
            <a:ext cx="4553712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3D3E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0B3D3E"/>
                </a:solidFill>
                <a:latin typeface="Calibri"/>
                <a:ea typeface="Calibri"/>
                <a:cs typeface="Calibri"/>
                <a:sym typeface="Calibri"/>
              </a:rPr>
              <a:t>Local Realtor Joins the Call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" name="Google Shape;757;g409d2d608da_2_25"/>
          <p:cNvSpPr txBox="1"/>
          <p:nvPr/>
        </p:nvSpPr>
        <p:spPr>
          <a:xfrm>
            <a:off x="1207008" y="5184648"/>
            <a:ext cx="4553712" cy="960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7A7B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C7A7B"/>
                </a:solidFill>
                <a:latin typeface="Calibri"/>
                <a:ea typeface="Calibri"/>
                <a:cs typeface="Calibri"/>
                <a:sym typeface="Calibri"/>
              </a:rPr>
              <a:t>The assigned Medford-area agent can join in real time — no wait for a callback.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8" name="Google Shape;758;g409d2d608da_2_25"/>
          <p:cNvSpPr/>
          <p:nvPr/>
        </p:nvSpPr>
        <p:spPr>
          <a:xfrm>
            <a:off x="6080760" y="4882896"/>
            <a:ext cx="502920" cy="502920"/>
          </a:xfrm>
          <a:prstGeom prst="ellipse">
            <a:avLst/>
          </a:prstGeom>
          <a:solidFill>
            <a:srgbClr val="028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9" name="Google Shape;759;g409d2d608da_2_25"/>
          <p:cNvSpPr txBox="1"/>
          <p:nvPr/>
        </p:nvSpPr>
        <p:spPr>
          <a:xfrm>
            <a:off x="6080760" y="4882896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0" name="Google Shape;760;g409d2d608da_2_25"/>
          <p:cNvSpPr txBox="1"/>
          <p:nvPr/>
        </p:nvSpPr>
        <p:spPr>
          <a:xfrm>
            <a:off x="6739128" y="4818888"/>
            <a:ext cx="4553712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B3D3E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0B3D3E"/>
                </a:solidFill>
                <a:latin typeface="Calibri"/>
                <a:ea typeface="Calibri"/>
                <a:cs typeface="Calibri"/>
                <a:sym typeface="Calibri"/>
              </a:rPr>
              <a:t>Realtor Handles the Relocation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g409d2d608da_2_25"/>
          <p:cNvSpPr txBox="1"/>
          <p:nvPr/>
        </p:nvSpPr>
        <p:spPr>
          <a:xfrm>
            <a:off x="6739128" y="5184648"/>
            <a:ext cx="4553712" cy="960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C7A7B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5C7A7B"/>
                </a:solidFill>
                <a:latin typeface="Calibri"/>
                <a:ea typeface="Calibri"/>
                <a:cs typeface="Calibri"/>
                <a:sym typeface="Calibri"/>
              </a:rPr>
              <a:t>Home search, showings, financing, service providers, and community orientation through to close.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3436"/>
        </a:solidFill>
      </p:bgPr>
    </p:bg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409d2d608da_2_55"/>
          <p:cNvSpPr/>
          <p:nvPr/>
        </p:nvSpPr>
        <p:spPr>
          <a:xfrm>
            <a:off x="10332720" y="5120640"/>
            <a:ext cx="3291840" cy="3291840"/>
          </a:xfrm>
          <a:prstGeom prst="ellipse">
            <a:avLst/>
          </a:prstGeom>
          <a:solidFill>
            <a:srgbClr val="028090">
              <a:alpha val="4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" name="Google Shape;768;g409d2d608da_2_55"/>
          <p:cNvSpPr txBox="1"/>
          <p:nvPr/>
        </p:nvSpPr>
        <p:spPr>
          <a:xfrm>
            <a:off x="548640" y="457200"/>
            <a:ext cx="100584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Why This Beats a Directory Page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g409d2d608da_2_55"/>
          <p:cNvSpPr/>
          <p:nvPr/>
        </p:nvSpPr>
        <p:spPr>
          <a:xfrm>
            <a:off x="548640" y="1371600"/>
            <a:ext cx="5074920" cy="1051560"/>
          </a:xfrm>
          <a:prstGeom prst="roundRect">
            <a:avLst>
              <a:gd fmla="val 6957" name="adj"/>
            </a:avLst>
          </a:prstGeom>
          <a:solidFill>
            <a:srgbClr val="0B4C4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g409d2d608da_2_55"/>
          <p:cNvSpPr txBox="1"/>
          <p:nvPr/>
        </p:nvSpPr>
        <p:spPr>
          <a:xfrm>
            <a:off x="777240" y="1481328"/>
            <a:ext cx="4617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FC6C2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8FC6C2"/>
                </a:solidFill>
                <a:latin typeface="Calibri"/>
                <a:ea typeface="Calibri"/>
                <a:cs typeface="Calibri"/>
                <a:sym typeface="Calibri"/>
              </a:rPr>
              <a:t>THE OLD WAY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g409d2d608da_2_55"/>
          <p:cNvSpPr txBox="1"/>
          <p:nvPr/>
        </p:nvSpPr>
        <p:spPr>
          <a:xfrm>
            <a:off x="777240" y="1773936"/>
            <a:ext cx="461772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Calibri"/>
              <a:buNone/>
            </a:pPr>
            <a:r>
              <a:rPr b="0" i="0" lang="en-US" sz="15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Prospect → Form → Wait for a Callback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g409d2d608da_2_55"/>
          <p:cNvSpPr/>
          <p:nvPr/>
        </p:nvSpPr>
        <p:spPr>
          <a:xfrm>
            <a:off x="5989320" y="1371600"/>
            <a:ext cx="5074920" cy="1051560"/>
          </a:xfrm>
          <a:prstGeom prst="roundRect">
            <a:avLst>
              <a:gd fmla="val 6957" name="adj"/>
            </a:avLst>
          </a:prstGeom>
          <a:solidFill>
            <a:srgbClr val="00A89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" name="Google Shape;773;g409d2d608da_2_55"/>
          <p:cNvSpPr txBox="1"/>
          <p:nvPr/>
        </p:nvSpPr>
        <p:spPr>
          <a:xfrm>
            <a:off x="6217920" y="1481328"/>
            <a:ext cx="4617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23436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023436"/>
                </a:solidFill>
                <a:latin typeface="Calibri"/>
                <a:ea typeface="Calibri"/>
                <a:cs typeface="Calibri"/>
                <a:sym typeface="Calibri"/>
              </a:rPr>
              <a:t>RELOCATION CONNECT™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g409d2d608da_2_55"/>
          <p:cNvSpPr txBox="1"/>
          <p:nvPr/>
        </p:nvSpPr>
        <p:spPr>
          <a:xfrm>
            <a:off x="6217920" y="1773936"/>
            <a:ext cx="461772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Prospect → KW → Local Realtor → Transaction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Google Shape;775;g409d2d608da_2_55"/>
          <p:cNvSpPr/>
          <p:nvPr/>
        </p:nvSpPr>
        <p:spPr>
          <a:xfrm>
            <a:off x="676656" y="2880360"/>
            <a:ext cx="3429000" cy="2651760"/>
          </a:xfrm>
          <a:prstGeom prst="roundRect">
            <a:avLst>
              <a:gd fmla="val 2759" name="adj"/>
            </a:avLst>
          </a:prstGeom>
          <a:solidFill>
            <a:srgbClr val="0B4C4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6" name="Google Shape;776;g409d2d608da_2_55"/>
          <p:cNvSpPr/>
          <p:nvPr/>
        </p:nvSpPr>
        <p:spPr>
          <a:xfrm>
            <a:off x="950976" y="3154680"/>
            <a:ext cx="457200" cy="457200"/>
          </a:xfrm>
          <a:prstGeom prst="ellipse">
            <a:avLst/>
          </a:prstGeom>
          <a:solidFill>
            <a:srgbClr val="02C39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7" name="Google Shape;777;g409d2d608da_2_55"/>
          <p:cNvSpPr txBox="1"/>
          <p:nvPr/>
        </p:nvSpPr>
        <p:spPr>
          <a:xfrm>
            <a:off x="950976" y="315468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23436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023436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g409d2d608da_2_55"/>
          <p:cNvSpPr txBox="1"/>
          <p:nvPr/>
        </p:nvSpPr>
        <p:spPr>
          <a:xfrm>
            <a:off x="950976" y="3749040"/>
            <a:ext cx="2880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Higher-Value Leads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9" name="Google Shape;779;g409d2d608da_2_55"/>
          <p:cNvSpPr txBox="1"/>
          <p:nvPr/>
        </p:nvSpPr>
        <p:spPr>
          <a:xfrm>
            <a:off x="950976" y="4178808"/>
            <a:ext cx="288036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FE9E6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CFE9E6"/>
                </a:solidFill>
                <a:latin typeface="Calibri"/>
                <a:ea typeface="Calibri"/>
                <a:cs typeface="Calibri"/>
                <a:sym typeface="Calibri"/>
              </a:rPr>
              <a:t>Relocation prospects carry far more economic value than ordinary directory traffic.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g409d2d608da_2_55"/>
          <p:cNvSpPr/>
          <p:nvPr/>
        </p:nvSpPr>
        <p:spPr>
          <a:xfrm>
            <a:off x="4379976" y="2880360"/>
            <a:ext cx="3429000" cy="2651760"/>
          </a:xfrm>
          <a:prstGeom prst="roundRect">
            <a:avLst>
              <a:gd fmla="val 2759" name="adj"/>
            </a:avLst>
          </a:prstGeom>
          <a:solidFill>
            <a:srgbClr val="0B4C4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1" name="Google Shape;781;g409d2d608da_2_55"/>
          <p:cNvSpPr/>
          <p:nvPr/>
        </p:nvSpPr>
        <p:spPr>
          <a:xfrm>
            <a:off x="4654296" y="3154680"/>
            <a:ext cx="457200" cy="457200"/>
          </a:xfrm>
          <a:prstGeom prst="ellipse">
            <a:avLst/>
          </a:prstGeom>
          <a:solidFill>
            <a:srgbClr val="02C39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2" name="Google Shape;782;g409d2d608da_2_55"/>
          <p:cNvSpPr txBox="1"/>
          <p:nvPr/>
        </p:nvSpPr>
        <p:spPr>
          <a:xfrm>
            <a:off x="4654296" y="315468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23436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023436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3" name="Google Shape;783;g409d2d608da_2_55"/>
          <p:cNvSpPr txBox="1"/>
          <p:nvPr/>
        </p:nvSpPr>
        <p:spPr>
          <a:xfrm>
            <a:off x="4654296" y="3749040"/>
            <a:ext cx="2880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Replicable Model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4" name="Google Shape;784;g409d2d608da_2_55"/>
          <p:cNvSpPr txBox="1"/>
          <p:nvPr/>
        </p:nvSpPr>
        <p:spPr>
          <a:xfrm>
            <a:off x="4654296" y="4178808"/>
            <a:ext cx="288036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FE9E6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CFE9E6"/>
                </a:solidFill>
                <a:latin typeface="Calibri"/>
                <a:ea typeface="Calibri"/>
                <a:cs typeface="Calibri"/>
                <a:sym typeface="Calibri"/>
              </a:rPr>
              <a:t>The same Prospect → KW → Realtor flow can be deployed in every ShopDowntown city.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Google Shape;785;g409d2d608da_2_55"/>
          <p:cNvSpPr/>
          <p:nvPr/>
        </p:nvSpPr>
        <p:spPr>
          <a:xfrm>
            <a:off x="8083296" y="2880360"/>
            <a:ext cx="3429000" cy="2651760"/>
          </a:xfrm>
          <a:prstGeom prst="roundRect">
            <a:avLst>
              <a:gd fmla="val 2759" name="adj"/>
            </a:avLst>
          </a:prstGeom>
          <a:solidFill>
            <a:srgbClr val="0B4C4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g409d2d608da_2_55"/>
          <p:cNvSpPr/>
          <p:nvPr/>
        </p:nvSpPr>
        <p:spPr>
          <a:xfrm>
            <a:off x="8357616" y="3154680"/>
            <a:ext cx="457200" cy="457200"/>
          </a:xfrm>
          <a:prstGeom prst="ellipse">
            <a:avLst/>
          </a:prstGeom>
          <a:solidFill>
            <a:srgbClr val="02C39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" name="Google Shape;787;g409d2d608da_2_55"/>
          <p:cNvSpPr txBox="1"/>
          <p:nvPr/>
        </p:nvSpPr>
        <p:spPr>
          <a:xfrm>
            <a:off x="8357616" y="315468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23436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023436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8" name="Google Shape;788;g409d2d608da_2_55"/>
          <p:cNvSpPr txBox="1"/>
          <p:nvPr/>
        </p:nvSpPr>
        <p:spPr>
          <a:xfrm>
            <a:off x="8357616" y="3749040"/>
            <a:ext cx="2880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Calibri"/>
              <a:buNone/>
            </a:pPr>
            <a:r>
              <a:rPr b="1" i="0" lang="en-US" sz="15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New Revenue Layer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9" name="Google Shape;789;g409d2d608da_2_55"/>
          <p:cNvSpPr txBox="1"/>
          <p:nvPr/>
        </p:nvSpPr>
        <p:spPr>
          <a:xfrm>
            <a:off x="8357616" y="4178808"/>
            <a:ext cx="288036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FE9E6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CFE9E6"/>
                </a:solidFill>
                <a:latin typeface="Calibri"/>
                <a:ea typeface="Calibri"/>
                <a:cs typeface="Calibri"/>
                <a:sym typeface="Calibri"/>
              </a:rPr>
              <a:t>ShopDowntown earns referral revenue as the originating lead-generation channel.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g409d2d608da_2_55"/>
          <p:cNvSpPr txBox="1"/>
          <p:nvPr/>
        </p:nvSpPr>
        <p:spPr>
          <a:xfrm>
            <a:off x="548640" y="5989320"/>
            <a:ext cx="110642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9E4DF"/>
              </a:buClr>
              <a:buSzPts val="1300"/>
              <a:buFont typeface="Calibri"/>
              <a:buNone/>
            </a:pPr>
            <a:r>
              <a:rPr b="0" i="1" lang="en-US" sz="1300" u="none" cap="none" strike="noStrike">
                <a:solidFill>
                  <a:srgbClr val="B9E4DF"/>
                </a:solidFill>
                <a:latin typeface="Calibri"/>
                <a:ea typeface="Calibri"/>
                <a:cs typeface="Calibri"/>
                <a:sym typeface="Calibri"/>
              </a:rPr>
              <a:t>ShopDowntown doesn’t just help people shop locally — it helps people move, live, and connect locally.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6" name="Google Shape;796;g3fb36662d6b_4_288" title="large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6949" y="390724"/>
            <a:ext cx="4518100" cy="2954125"/>
          </a:xfrm>
          <a:prstGeom prst="rect">
            <a:avLst/>
          </a:prstGeom>
          <a:noFill/>
          <a:ln>
            <a:noFill/>
          </a:ln>
        </p:spPr>
      </p:pic>
      <p:sp>
        <p:nvSpPr>
          <p:cNvPr id="797" name="Google Shape;797;g3fb36662d6b_4_288"/>
          <p:cNvSpPr txBox="1"/>
          <p:nvPr/>
        </p:nvSpPr>
        <p:spPr>
          <a:xfrm>
            <a:off x="1307700" y="3650950"/>
            <a:ext cx="9576600" cy="29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100"/>
              <a:t>Every participating merchant becomes part of the ShopDowntown.org digital network, giving us the ability to aggregate millions of local businesses under a single domain. </a:t>
            </a:r>
            <a:endParaRPr b="1" sz="2100"/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This creates a scalable, high-value advertising and customer-acquisition platform where the cost of marketing the network can be distributed across the entire merchant ecosystem—strengthening traffic, engagement, data, and revenue potential as participation grows.</a:t>
            </a:r>
            <a:endParaRPr b="1" sz="21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F1F"/>
        </a:solidFill>
      </p:bgPr>
    </p:bg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3" name="Google Shape;803;g409d34aff0e_2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4900" y="101600"/>
            <a:ext cx="9982200" cy="665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3D3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F3D3E"/>
                </a:solidFill>
                <a:latin typeface="Calibri"/>
                <a:ea typeface="Calibri"/>
                <a:cs typeface="Calibri"/>
                <a:sym typeface="Calibri"/>
              </a:rPr>
              <a:t>THE CORE IDEA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 txBox="1"/>
          <p:nvPr/>
        </p:nvSpPr>
        <p:spPr>
          <a:xfrm>
            <a:off x="548640" y="777240"/>
            <a:ext cx="107899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6211F"/>
                </a:solidFill>
                <a:latin typeface="Cambria"/>
                <a:ea typeface="Cambria"/>
                <a:cs typeface="Cambria"/>
                <a:sym typeface="Cambria"/>
              </a:rPr>
              <a:t>The downtown itself becomes the infrastructure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 txBox="1"/>
          <p:nvPr/>
        </p:nvSpPr>
        <p:spPr>
          <a:xfrm>
            <a:off x="548640" y="1600200"/>
            <a:ext cx="1078992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450"/>
              <a:buFont typeface="Calibri"/>
              <a:buNone/>
            </a:pPr>
            <a:r>
              <a:rPr b="0" i="0" lang="en-US" sz="145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Instead of building one centralized data center, each participating downtown business can become a small edge-computing and communications node — powered locally, connected together, and tied back to the ShopDowntown platform.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" name="Google Shape;37;p2"/>
          <p:cNvCxnSpPr/>
          <p:nvPr/>
        </p:nvCxnSpPr>
        <p:spPr>
          <a:xfrm>
            <a:off x="1033272" y="3209544"/>
            <a:ext cx="10122408" cy="0"/>
          </a:xfrm>
          <a:prstGeom prst="straightConnector1">
            <a:avLst/>
          </a:prstGeom>
          <a:noFill/>
          <a:ln cap="flat" cmpd="sng" w="25400">
            <a:solidFill>
              <a:srgbClr val="E2E8E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" name="Google Shape;38;p2"/>
          <p:cNvSpPr/>
          <p:nvPr/>
        </p:nvSpPr>
        <p:spPr>
          <a:xfrm>
            <a:off x="704088" y="2880360"/>
            <a:ext cx="658368" cy="658368"/>
          </a:xfrm>
          <a:prstGeom prst="ellipse">
            <a:avLst/>
          </a:prstGeom>
          <a:solidFill>
            <a:srgbClr val="F6F8F7"/>
          </a:solidFill>
          <a:ln cap="flat" cmpd="sng" w="19050">
            <a:solidFill>
              <a:srgbClr val="2DBE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home_0F3D3E.png" id="39" name="Google Shape;3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2104" y="3008376"/>
            <a:ext cx="402336" cy="40233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2"/>
          <p:cNvSpPr txBox="1"/>
          <p:nvPr/>
        </p:nvSpPr>
        <p:spPr>
          <a:xfrm>
            <a:off x="411480" y="3648456"/>
            <a:ext cx="1243584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Merchant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Rooftop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1828800" y="2880360"/>
            <a:ext cx="658368" cy="658368"/>
          </a:xfrm>
          <a:prstGeom prst="ellipse">
            <a:avLst/>
          </a:prstGeom>
          <a:solidFill>
            <a:srgbClr val="F6F8F7"/>
          </a:solidFill>
          <a:ln cap="flat" cmpd="sng" w="19050">
            <a:solidFill>
              <a:srgbClr val="2DBE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sun_0F3D3E.png" id="42" name="Google Shape;4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56816" y="3008376"/>
            <a:ext cx="402336" cy="40233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2"/>
          <p:cNvSpPr txBox="1"/>
          <p:nvPr/>
        </p:nvSpPr>
        <p:spPr>
          <a:xfrm>
            <a:off x="1536192" y="3648456"/>
            <a:ext cx="1243584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Solar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2953512" y="2880360"/>
            <a:ext cx="658368" cy="658368"/>
          </a:xfrm>
          <a:prstGeom prst="ellipse">
            <a:avLst/>
          </a:prstGeom>
          <a:solidFill>
            <a:srgbClr val="F6F8F7"/>
          </a:solidFill>
          <a:ln cap="flat" cmpd="sng" w="19050">
            <a:solidFill>
              <a:srgbClr val="2DBE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battery_0F3D3E.png" id="45" name="Google Shape;45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81528" y="3008376"/>
            <a:ext cx="402336" cy="402336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2"/>
          <p:cNvSpPr txBox="1"/>
          <p:nvPr/>
        </p:nvSpPr>
        <p:spPr>
          <a:xfrm>
            <a:off x="2660904" y="3648456"/>
            <a:ext cx="1243584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BESS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4078224" y="2880360"/>
            <a:ext cx="658368" cy="658368"/>
          </a:xfrm>
          <a:prstGeom prst="ellipse">
            <a:avLst/>
          </a:prstGeom>
          <a:solidFill>
            <a:srgbClr val="F6F8F7"/>
          </a:solidFill>
          <a:ln cap="flat" cmpd="sng" w="19050">
            <a:solidFill>
              <a:srgbClr val="2DBE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pu_0F3D3E.png" id="48" name="Google Shape;48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06240" y="3008376"/>
            <a:ext cx="402336" cy="402336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2"/>
          <p:cNvSpPr txBox="1"/>
          <p:nvPr/>
        </p:nvSpPr>
        <p:spPr>
          <a:xfrm>
            <a:off x="3785616" y="3648456"/>
            <a:ext cx="1243584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Edge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Computer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5202936" y="2880360"/>
            <a:ext cx="658368" cy="658368"/>
          </a:xfrm>
          <a:prstGeom prst="ellipse">
            <a:avLst/>
          </a:prstGeom>
          <a:solidFill>
            <a:srgbClr val="F6F8F7"/>
          </a:solidFill>
          <a:ln cap="flat" cmpd="sng" w="19050">
            <a:solidFill>
              <a:srgbClr val="2DBE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server_0F3D3E.png" id="51" name="Google Shape;51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30952" y="3008376"/>
            <a:ext cx="402336" cy="402336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2"/>
          <p:cNvSpPr txBox="1"/>
          <p:nvPr/>
        </p:nvSpPr>
        <p:spPr>
          <a:xfrm>
            <a:off x="4910328" y="3648456"/>
            <a:ext cx="1243584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Web Server /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Local Storage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6327648" y="2880360"/>
            <a:ext cx="658368" cy="658368"/>
          </a:xfrm>
          <a:prstGeom prst="ellipse">
            <a:avLst/>
          </a:prstGeom>
          <a:solidFill>
            <a:srgbClr val="F6F8F7"/>
          </a:solidFill>
          <a:ln cap="flat" cmpd="sng" w="19050">
            <a:solidFill>
              <a:srgbClr val="2DBE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radio_0F3D3E.png" id="54" name="Google Shape;54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55664" y="3008376"/>
            <a:ext cx="402336" cy="40233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2"/>
          <p:cNvSpPr txBox="1"/>
          <p:nvPr/>
        </p:nvSpPr>
        <p:spPr>
          <a:xfrm>
            <a:off x="6035040" y="3648456"/>
            <a:ext cx="1243584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Telecom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7452360" y="2880360"/>
            <a:ext cx="658368" cy="658368"/>
          </a:xfrm>
          <a:prstGeom prst="ellipse">
            <a:avLst/>
          </a:prstGeom>
          <a:solidFill>
            <a:srgbClr val="F6F8F7"/>
          </a:solidFill>
          <a:ln cap="flat" cmpd="sng" w="19050">
            <a:solidFill>
              <a:srgbClr val="2DBE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wifi_0F3D3E.png" id="57" name="Google Shape;57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580376" y="3008376"/>
            <a:ext cx="402336" cy="402336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2"/>
          <p:cNvSpPr txBox="1"/>
          <p:nvPr/>
        </p:nvSpPr>
        <p:spPr>
          <a:xfrm>
            <a:off x="7159752" y="3648456"/>
            <a:ext cx="1243584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Wi-Fi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8577072" y="2880360"/>
            <a:ext cx="658368" cy="658368"/>
          </a:xfrm>
          <a:prstGeom prst="ellipse">
            <a:avLst/>
          </a:prstGeom>
          <a:solidFill>
            <a:srgbClr val="F6F8F7"/>
          </a:solidFill>
          <a:ln cap="flat" cmpd="sng" w="19050">
            <a:solidFill>
              <a:srgbClr val="2DBE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amera_0F3D3E.png" id="60" name="Google Shape;60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705088" y="3008376"/>
            <a:ext cx="402336" cy="402336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2"/>
          <p:cNvSpPr txBox="1"/>
          <p:nvPr/>
        </p:nvSpPr>
        <p:spPr>
          <a:xfrm>
            <a:off x="8284464" y="3648456"/>
            <a:ext cx="1243584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Store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Cameras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9701784" y="2880360"/>
            <a:ext cx="658368" cy="658368"/>
          </a:xfrm>
          <a:prstGeom prst="ellipse">
            <a:avLst/>
          </a:prstGeom>
          <a:solidFill>
            <a:srgbClr val="F6F8F7"/>
          </a:solidFill>
          <a:ln cap="flat" cmpd="sng" w="19050">
            <a:solidFill>
              <a:srgbClr val="2DBE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video_0F3D3E.png" id="63" name="Google Shape;63;p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829800" y="3008376"/>
            <a:ext cx="402336" cy="402336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2"/>
          <p:cNvSpPr txBox="1"/>
          <p:nvPr/>
        </p:nvSpPr>
        <p:spPr>
          <a:xfrm>
            <a:off x="9409176" y="3648456"/>
            <a:ext cx="1243584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Stream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Selling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10826496" y="2880360"/>
            <a:ext cx="658368" cy="658368"/>
          </a:xfrm>
          <a:prstGeom prst="ellipse">
            <a:avLst/>
          </a:prstGeom>
          <a:solidFill>
            <a:srgbClr val="F6F8F7"/>
          </a:solidFill>
          <a:ln cap="flat" cmpd="sng" w="19050">
            <a:solidFill>
              <a:srgbClr val="2DBE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bag_0F3D3E.png" id="66" name="Google Shape;66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954512" y="3008376"/>
            <a:ext cx="402336" cy="402336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2"/>
          <p:cNvSpPr txBox="1"/>
          <p:nvPr/>
        </p:nvSpPr>
        <p:spPr>
          <a:xfrm>
            <a:off x="10533888" y="3648456"/>
            <a:ext cx="1243584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ShopDowntown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.org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2"/>
          <p:cNvSpPr txBox="1"/>
          <p:nvPr/>
        </p:nvSpPr>
        <p:spPr>
          <a:xfrm>
            <a:off x="548640" y="4983480"/>
            <a:ext cx="107899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3D3E"/>
              </a:buClr>
              <a:buSzPts val="1700"/>
              <a:buFont typeface="Cambria"/>
              <a:buNone/>
            </a:pPr>
            <a:r>
              <a:rPr b="0" i="1" lang="en-US" sz="1700" u="none" cap="none" strike="noStrike">
                <a:solidFill>
                  <a:srgbClr val="0F3D3E"/>
                </a:solidFill>
                <a:latin typeface="Cambria"/>
                <a:ea typeface="Cambria"/>
                <a:cs typeface="Cambria"/>
                <a:sym typeface="Cambria"/>
              </a:rPr>
              <a:t>“Distributed energy powers distributed computing, which powers distributed commerce.”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548640" y="5989320"/>
            <a:ext cx="10789920" cy="18288"/>
          </a:xfrm>
          <a:prstGeom prst="rect">
            <a:avLst/>
          </a:prstGeom>
          <a:solidFill>
            <a:srgbClr val="E2E8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2"/>
          <p:cNvSpPr txBox="1"/>
          <p:nvPr/>
        </p:nvSpPr>
        <p:spPr>
          <a:xfrm>
            <a:off x="548640" y="6108192"/>
            <a:ext cx="107899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Fits the broader CMXI energy strategy — the same distributed-BESS thesis behind BackyardBatteries and NOxCredits.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2"/>
          <p:cNvSpPr txBox="1"/>
          <p:nvPr/>
        </p:nvSpPr>
        <p:spPr>
          <a:xfrm>
            <a:off x="11368735" y="6400800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3D3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F3D3E"/>
                </a:solidFill>
                <a:latin typeface="Calibri"/>
                <a:ea typeface="Calibri"/>
                <a:cs typeface="Calibri"/>
                <a:sym typeface="Calibri"/>
              </a:rPr>
              <a:t>SYSTEM ARCHITECTURE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"/>
          <p:cNvSpPr txBox="1"/>
          <p:nvPr/>
        </p:nvSpPr>
        <p:spPr>
          <a:xfrm>
            <a:off x="548640" y="777240"/>
            <a:ext cx="107899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6211F"/>
                </a:solidFill>
                <a:latin typeface="Cambria"/>
                <a:ea typeface="Cambria"/>
                <a:cs typeface="Cambria"/>
                <a:sym typeface="Cambria"/>
              </a:rPr>
              <a:t>Eleven layers, one network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"/>
          <p:cNvSpPr/>
          <p:nvPr/>
        </p:nvSpPr>
        <p:spPr>
          <a:xfrm>
            <a:off x="548640" y="1600200"/>
            <a:ext cx="3520440" cy="1170432"/>
          </a:xfrm>
          <a:prstGeom prst="roundRect">
            <a:avLst>
              <a:gd fmla="val 6250" name="adj"/>
            </a:avLst>
          </a:prstGeom>
          <a:solidFill>
            <a:srgbClr val="F6F8F7"/>
          </a:solidFill>
          <a:ln>
            <a:noFill/>
          </a:ln>
          <a:effectLst>
            <a:outerShdw blurRad="76200" rotWithShape="0" algn="bl" dir="5400000" dist="25400">
              <a:srgbClr val="1A1A1A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3"/>
          <p:cNvSpPr/>
          <p:nvPr/>
        </p:nvSpPr>
        <p:spPr>
          <a:xfrm>
            <a:off x="713232" y="1819656"/>
            <a:ext cx="566928" cy="566928"/>
          </a:xfrm>
          <a:prstGeom prst="ellipse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sun_FFFFFF.png" id="81" name="Google Shape;8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2960" y="1929384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3"/>
          <p:cNvSpPr txBox="1"/>
          <p:nvPr/>
        </p:nvSpPr>
        <p:spPr>
          <a:xfrm>
            <a:off x="1417320" y="1746504"/>
            <a:ext cx="2514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Solar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3"/>
          <p:cNvSpPr txBox="1"/>
          <p:nvPr/>
        </p:nvSpPr>
        <p:spPr>
          <a:xfrm>
            <a:off x="1417320" y="2112264"/>
            <a:ext cx="2514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Generate electricity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3"/>
          <p:cNvSpPr/>
          <p:nvPr/>
        </p:nvSpPr>
        <p:spPr>
          <a:xfrm>
            <a:off x="4251960" y="1600200"/>
            <a:ext cx="3520440" cy="1170432"/>
          </a:xfrm>
          <a:prstGeom prst="roundRect">
            <a:avLst>
              <a:gd fmla="val 6250" name="adj"/>
            </a:avLst>
          </a:prstGeom>
          <a:solidFill>
            <a:srgbClr val="F6F8F7"/>
          </a:solidFill>
          <a:ln>
            <a:noFill/>
          </a:ln>
          <a:effectLst>
            <a:outerShdw blurRad="76200" rotWithShape="0" algn="bl" dir="5400000" dist="25400">
              <a:srgbClr val="1A1A1A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3"/>
          <p:cNvSpPr/>
          <p:nvPr/>
        </p:nvSpPr>
        <p:spPr>
          <a:xfrm>
            <a:off x="4416552" y="1819656"/>
            <a:ext cx="566928" cy="566928"/>
          </a:xfrm>
          <a:prstGeom prst="ellipse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battery_FFFFFF.png" id="86" name="Google Shape;8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26280" y="1929384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3"/>
          <p:cNvSpPr txBox="1"/>
          <p:nvPr/>
        </p:nvSpPr>
        <p:spPr>
          <a:xfrm>
            <a:off x="5120640" y="1746504"/>
            <a:ext cx="2514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BESS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3"/>
          <p:cNvSpPr txBox="1"/>
          <p:nvPr/>
        </p:nvSpPr>
        <p:spPr>
          <a:xfrm>
            <a:off x="5120640" y="2112264"/>
            <a:ext cx="2514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Store electricity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3"/>
          <p:cNvSpPr/>
          <p:nvPr/>
        </p:nvSpPr>
        <p:spPr>
          <a:xfrm>
            <a:off x="7955280" y="1600200"/>
            <a:ext cx="3520440" cy="1170432"/>
          </a:xfrm>
          <a:prstGeom prst="roundRect">
            <a:avLst>
              <a:gd fmla="val 6250" name="adj"/>
            </a:avLst>
          </a:prstGeom>
          <a:solidFill>
            <a:srgbClr val="F6F8F7"/>
          </a:solidFill>
          <a:ln>
            <a:noFill/>
          </a:ln>
          <a:effectLst>
            <a:outerShdw blurRad="76200" rotWithShape="0" algn="bl" dir="5400000" dist="25400">
              <a:srgbClr val="1A1A1A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3"/>
          <p:cNvSpPr/>
          <p:nvPr/>
        </p:nvSpPr>
        <p:spPr>
          <a:xfrm>
            <a:off x="8119872" y="1819656"/>
            <a:ext cx="566928" cy="566928"/>
          </a:xfrm>
          <a:prstGeom prst="ellipse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pu_FFFFFF.png" id="91" name="Google Shape;91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9600" y="1929384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3"/>
          <p:cNvSpPr txBox="1"/>
          <p:nvPr/>
        </p:nvSpPr>
        <p:spPr>
          <a:xfrm>
            <a:off x="8823960" y="1746504"/>
            <a:ext cx="2514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Edge Computer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3"/>
          <p:cNvSpPr txBox="1"/>
          <p:nvPr/>
        </p:nvSpPr>
        <p:spPr>
          <a:xfrm>
            <a:off x="8823960" y="2112264"/>
            <a:ext cx="2514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Local computing / AI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3"/>
          <p:cNvSpPr/>
          <p:nvPr/>
        </p:nvSpPr>
        <p:spPr>
          <a:xfrm>
            <a:off x="548640" y="2953512"/>
            <a:ext cx="3520440" cy="1170432"/>
          </a:xfrm>
          <a:prstGeom prst="roundRect">
            <a:avLst>
              <a:gd fmla="val 6250" name="adj"/>
            </a:avLst>
          </a:prstGeom>
          <a:solidFill>
            <a:srgbClr val="F6F8F7"/>
          </a:solidFill>
          <a:ln>
            <a:noFill/>
          </a:ln>
          <a:effectLst>
            <a:outerShdw blurRad="76200" rotWithShape="0" algn="bl" dir="5400000" dist="25400">
              <a:srgbClr val="1A1A1A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"/>
          <p:cNvSpPr/>
          <p:nvPr/>
        </p:nvSpPr>
        <p:spPr>
          <a:xfrm>
            <a:off x="713232" y="3172968"/>
            <a:ext cx="566928" cy="566928"/>
          </a:xfrm>
          <a:prstGeom prst="ellipse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server_FFFFFF.png" id="96" name="Google Shape;96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2960" y="3282696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3"/>
          <p:cNvSpPr txBox="1"/>
          <p:nvPr/>
        </p:nvSpPr>
        <p:spPr>
          <a:xfrm>
            <a:off x="1417320" y="3099816"/>
            <a:ext cx="2514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Web Server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3"/>
          <p:cNvSpPr txBox="1"/>
          <p:nvPr/>
        </p:nvSpPr>
        <p:spPr>
          <a:xfrm>
            <a:off x="1417320" y="3465576"/>
            <a:ext cx="2514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Local services &amp; content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3"/>
          <p:cNvSpPr/>
          <p:nvPr/>
        </p:nvSpPr>
        <p:spPr>
          <a:xfrm>
            <a:off x="4251960" y="2953512"/>
            <a:ext cx="3520440" cy="1170432"/>
          </a:xfrm>
          <a:prstGeom prst="roundRect">
            <a:avLst>
              <a:gd fmla="val 6250" name="adj"/>
            </a:avLst>
          </a:prstGeom>
          <a:solidFill>
            <a:srgbClr val="F6F8F7"/>
          </a:solidFill>
          <a:ln>
            <a:noFill/>
          </a:ln>
          <a:effectLst>
            <a:outerShdw blurRad="76200" rotWithShape="0" algn="bl" dir="5400000" dist="25400">
              <a:srgbClr val="1A1A1A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"/>
          <p:cNvSpPr/>
          <p:nvPr/>
        </p:nvSpPr>
        <p:spPr>
          <a:xfrm>
            <a:off x="4416552" y="3172968"/>
            <a:ext cx="566928" cy="566928"/>
          </a:xfrm>
          <a:prstGeom prst="ellipse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radio_FFFFFF.png" id="101" name="Google Shape;101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526280" y="3282696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3"/>
          <p:cNvSpPr txBox="1"/>
          <p:nvPr/>
        </p:nvSpPr>
        <p:spPr>
          <a:xfrm>
            <a:off x="5120640" y="3099816"/>
            <a:ext cx="2514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Telecom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3"/>
          <p:cNvSpPr txBox="1"/>
          <p:nvPr/>
        </p:nvSpPr>
        <p:spPr>
          <a:xfrm>
            <a:off x="5120640" y="3465576"/>
            <a:ext cx="2514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Internet connectivity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3"/>
          <p:cNvSpPr/>
          <p:nvPr/>
        </p:nvSpPr>
        <p:spPr>
          <a:xfrm>
            <a:off x="7955280" y="2953512"/>
            <a:ext cx="3520440" cy="1170432"/>
          </a:xfrm>
          <a:prstGeom prst="roundRect">
            <a:avLst>
              <a:gd fmla="val 6250" name="adj"/>
            </a:avLst>
          </a:prstGeom>
          <a:solidFill>
            <a:srgbClr val="F6F8F7"/>
          </a:solidFill>
          <a:ln>
            <a:noFill/>
          </a:ln>
          <a:effectLst>
            <a:outerShdw blurRad="76200" rotWithShape="0" algn="bl" dir="5400000" dist="25400">
              <a:srgbClr val="1A1A1A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3"/>
          <p:cNvSpPr/>
          <p:nvPr/>
        </p:nvSpPr>
        <p:spPr>
          <a:xfrm>
            <a:off x="8119872" y="3172968"/>
            <a:ext cx="566928" cy="566928"/>
          </a:xfrm>
          <a:prstGeom prst="ellipse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wifi_FFFFFF.png" id="106" name="Google Shape;106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229600" y="3282696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"/>
          <p:cNvSpPr txBox="1"/>
          <p:nvPr/>
        </p:nvSpPr>
        <p:spPr>
          <a:xfrm>
            <a:off x="8823960" y="3099816"/>
            <a:ext cx="2514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Wi-Fi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"/>
          <p:cNvSpPr txBox="1"/>
          <p:nvPr/>
        </p:nvSpPr>
        <p:spPr>
          <a:xfrm>
            <a:off x="8823960" y="3465576"/>
            <a:ext cx="2514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Local wireless network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548640" y="4306824"/>
            <a:ext cx="3520440" cy="1170432"/>
          </a:xfrm>
          <a:prstGeom prst="roundRect">
            <a:avLst>
              <a:gd fmla="val 6250" name="adj"/>
            </a:avLst>
          </a:prstGeom>
          <a:solidFill>
            <a:srgbClr val="F6F8F7"/>
          </a:solidFill>
          <a:ln>
            <a:noFill/>
          </a:ln>
          <a:effectLst>
            <a:outerShdw blurRad="76200" rotWithShape="0" algn="bl" dir="5400000" dist="25400">
              <a:srgbClr val="1A1A1A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3"/>
          <p:cNvSpPr/>
          <p:nvPr/>
        </p:nvSpPr>
        <p:spPr>
          <a:xfrm>
            <a:off x="713232" y="4526280"/>
            <a:ext cx="566928" cy="566928"/>
          </a:xfrm>
          <a:prstGeom prst="ellipse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amera_FFFFFF.png" id="111" name="Google Shape;111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22960" y="4636008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3"/>
          <p:cNvSpPr txBox="1"/>
          <p:nvPr/>
        </p:nvSpPr>
        <p:spPr>
          <a:xfrm>
            <a:off x="1417320" y="4453128"/>
            <a:ext cx="2514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Cameras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/>
          <p:cNvSpPr txBox="1"/>
          <p:nvPr/>
        </p:nvSpPr>
        <p:spPr>
          <a:xfrm>
            <a:off x="1417320" y="4818888"/>
            <a:ext cx="2514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Store visibility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/>
          <p:cNvSpPr/>
          <p:nvPr/>
        </p:nvSpPr>
        <p:spPr>
          <a:xfrm>
            <a:off x="4251960" y="4306824"/>
            <a:ext cx="3520440" cy="1170432"/>
          </a:xfrm>
          <a:prstGeom prst="roundRect">
            <a:avLst>
              <a:gd fmla="val 6250" name="adj"/>
            </a:avLst>
          </a:prstGeom>
          <a:solidFill>
            <a:srgbClr val="F6F8F7"/>
          </a:solidFill>
          <a:ln>
            <a:noFill/>
          </a:ln>
          <a:effectLst>
            <a:outerShdw blurRad="76200" rotWithShape="0" algn="bl" dir="5400000" dist="25400">
              <a:srgbClr val="1A1A1A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3"/>
          <p:cNvSpPr/>
          <p:nvPr/>
        </p:nvSpPr>
        <p:spPr>
          <a:xfrm>
            <a:off x="4416552" y="4526280"/>
            <a:ext cx="566928" cy="566928"/>
          </a:xfrm>
          <a:prstGeom prst="ellipse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bag_FFFFFF.png" id="116" name="Google Shape;116;p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526280" y="4636008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3"/>
          <p:cNvSpPr txBox="1"/>
          <p:nvPr/>
        </p:nvSpPr>
        <p:spPr>
          <a:xfrm>
            <a:off x="5120640" y="4453128"/>
            <a:ext cx="2514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ShopDowntown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"/>
          <p:cNvSpPr txBox="1"/>
          <p:nvPr/>
        </p:nvSpPr>
        <p:spPr>
          <a:xfrm>
            <a:off x="5120640" y="4818888"/>
            <a:ext cx="2514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Commerce platform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3"/>
          <p:cNvSpPr/>
          <p:nvPr/>
        </p:nvSpPr>
        <p:spPr>
          <a:xfrm>
            <a:off x="7955280" y="4306824"/>
            <a:ext cx="3520440" cy="1170432"/>
          </a:xfrm>
          <a:prstGeom prst="roundRect">
            <a:avLst>
              <a:gd fmla="val 6250" name="adj"/>
            </a:avLst>
          </a:prstGeom>
          <a:solidFill>
            <a:srgbClr val="F6F8F7"/>
          </a:solidFill>
          <a:ln>
            <a:noFill/>
          </a:ln>
          <a:effectLst>
            <a:outerShdw blurRad="76200" rotWithShape="0" algn="bl" dir="5400000" dist="25400">
              <a:srgbClr val="1A1A1A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3"/>
          <p:cNvSpPr/>
          <p:nvPr/>
        </p:nvSpPr>
        <p:spPr>
          <a:xfrm>
            <a:off x="8119872" y="4526280"/>
            <a:ext cx="566928" cy="566928"/>
          </a:xfrm>
          <a:prstGeom prst="ellipse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video_FFFFFF.png" id="121" name="Google Shape;121;p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229600" y="4636008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3"/>
          <p:cNvSpPr txBox="1"/>
          <p:nvPr/>
        </p:nvSpPr>
        <p:spPr>
          <a:xfrm>
            <a:off x="8823960" y="4453128"/>
            <a:ext cx="2514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Stream Selling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"/>
          <p:cNvSpPr txBox="1"/>
          <p:nvPr/>
        </p:nvSpPr>
        <p:spPr>
          <a:xfrm>
            <a:off x="8823960" y="4818888"/>
            <a:ext cx="2514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Human-to-human online shopping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"/>
          <p:cNvSpPr/>
          <p:nvPr/>
        </p:nvSpPr>
        <p:spPr>
          <a:xfrm>
            <a:off x="548640" y="5660136"/>
            <a:ext cx="3520440" cy="1170432"/>
          </a:xfrm>
          <a:prstGeom prst="roundRect">
            <a:avLst>
              <a:gd fmla="val 6250" name="adj"/>
            </a:avLst>
          </a:prstGeom>
          <a:solidFill>
            <a:srgbClr val="F6F8F7"/>
          </a:solidFill>
          <a:ln>
            <a:noFill/>
          </a:ln>
          <a:effectLst>
            <a:outerShdw blurRad="76200" rotWithShape="0" algn="bl" dir="5400000" dist="25400">
              <a:srgbClr val="1A1A1A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3"/>
          <p:cNvSpPr/>
          <p:nvPr/>
        </p:nvSpPr>
        <p:spPr>
          <a:xfrm>
            <a:off x="713232" y="5879592"/>
            <a:ext cx="566928" cy="566928"/>
          </a:xfrm>
          <a:prstGeom prst="ellipse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ard_FFFFFF.png" id="126" name="Google Shape;126;p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22960" y="5989320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3"/>
          <p:cNvSpPr txBox="1"/>
          <p:nvPr/>
        </p:nvSpPr>
        <p:spPr>
          <a:xfrm>
            <a:off x="1417320" y="5806440"/>
            <a:ext cx="2514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Marketplace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/>
          <p:cNvSpPr txBox="1"/>
          <p:nvPr/>
        </p:nvSpPr>
        <p:spPr>
          <a:xfrm>
            <a:off x="1417320" y="6172200"/>
            <a:ext cx="2514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Transactions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3"/>
          <p:cNvSpPr/>
          <p:nvPr/>
        </p:nvSpPr>
        <p:spPr>
          <a:xfrm>
            <a:off x="4251960" y="5660136"/>
            <a:ext cx="3520440" cy="1170432"/>
          </a:xfrm>
          <a:prstGeom prst="roundRect">
            <a:avLst>
              <a:gd fmla="val 6250" name="adj"/>
            </a:avLst>
          </a:prstGeom>
          <a:solidFill>
            <a:srgbClr val="F6F8F7"/>
          </a:solidFill>
          <a:ln>
            <a:noFill/>
          </a:ln>
          <a:effectLst>
            <a:outerShdw blurRad="76200" rotWithShape="0" algn="bl" dir="5400000" dist="25400">
              <a:srgbClr val="1A1A1A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3"/>
          <p:cNvSpPr/>
          <p:nvPr/>
        </p:nvSpPr>
        <p:spPr>
          <a:xfrm>
            <a:off x="4416552" y="5879592"/>
            <a:ext cx="566928" cy="566928"/>
          </a:xfrm>
          <a:prstGeom prst="ellipse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hart_FFFFFF.png" id="131" name="Google Shape;131;p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526280" y="5989320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3"/>
          <p:cNvSpPr txBox="1"/>
          <p:nvPr/>
        </p:nvSpPr>
        <p:spPr>
          <a:xfrm>
            <a:off x="5120640" y="5806440"/>
            <a:ext cx="2514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Analytics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3"/>
          <p:cNvSpPr txBox="1"/>
          <p:nvPr/>
        </p:nvSpPr>
        <p:spPr>
          <a:xfrm>
            <a:off x="5120640" y="6172200"/>
            <a:ext cx="2514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Measure activity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"/>
          <p:cNvSpPr txBox="1"/>
          <p:nvPr/>
        </p:nvSpPr>
        <p:spPr>
          <a:xfrm>
            <a:off x="11368735" y="6400800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3D3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F3D3E"/>
                </a:solidFill>
                <a:latin typeface="Calibri"/>
                <a:ea typeface="Calibri"/>
                <a:cs typeface="Calibri"/>
                <a:sym typeface="Calibri"/>
              </a:rPr>
              <a:t>LAYER 01 · ENERGY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4"/>
          <p:cNvSpPr txBox="1"/>
          <p:nvPr/>
        </p:nvSpPr>
        <p:spPr>
          <a:xfrm>
            <a:off x="548640" y="777240"/>
            <a:ext cx="603504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6211F"/>
                </a:solidFill>
                <a:latin typeface="Cambria"/>
                <a:ea typeface="Cambria"/>
                <a:cs typeface="Cambria"/>
                <a:sym typeface="Cambria"/>
              </a:rPr>
              <a:t>Distributed BESS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 txBox="1"/>
          <p:nvPr/>
        </p:nvSpPr>
        <p:spPr>
          <a:xfrm>
            <a:off x="548640" y="1554480"/>
            <a:ext cx="603504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Each participating merchant could eventually have a small solar + battery system on-site — the power foundation for everything else the node does.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/>
          <p:nvPr/>
        </p:nvSpPr>
        <p:spPr>
          <a:xfrm>
            <a:off x="548640" y="2798064"/>
            <a:ext cx="128016" cy="128016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4"/>
          <p:cNvSpPr txBox="1"/>
          <p:nvPr/>
        </p:nvSpPr>
        <p:spPr>
          <a:xfrm>
            <a:off x="822960" y="2743200"/>
            <a:ext cx="5760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350"/>
              <a:buFont typeface="Calibri"/>
              <a:buNone/>
            </a:pPr>
            <a:r>
              <a:rPr b="0" i="0" lang="en-US" sz="135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Backup power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/>
          <p:nvPr/>
        </p:nvSpPr>
        <p:spPr>
          <a:xfrm>
            <a:off x="548640" y="3273552"/>
            <a:ext cx="128016" cy="128016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4"/>
          <p:cNvSpPr txBox="1"/>
          <p:nvPr/>
        </p:nvSpPr>
        <p:spPr>
          <a:xfrm>
            <a:off x="822960" y="3218688"/>
            <a:ext cx="5760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350"/>
              <a:buFont typeface="Calibri"/>
              <a:buNone/>
            </a:pPr>
            <a:r>
              <a:rPr b="0" i="0" lang="en-US" sz="135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Power for networking equipment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4"/>
          <p:cNvSpPr/>
          <p:nvPr/>
        </p:nvSpPr>
        <p:spPr>
          <a:xfrm>
            <a:off x="548640" y="3749040"/>
            <a:ext cx="128016" cy="128016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4"/>
          <p:cNvSpPr txBox="1"/>
          <p:nvPr/>
        </p:nvSpPr>
        <p:spPr>
          <a:xfrm>
            <a:off x="822960" y="3694176"/>
            <a:ext cx="5760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350"/>
              <a:buFont typeface="Calibri"/>
              <a:buNone/>
            </a:pPr>
            <a:r>
              <a:rPr b="0" i="0" lang="en-US" sz="135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Power for cameras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4"/>
          <p:cNvSpPr/>
          <p:nvPr/>
        </p:nvSpPr>
        <p:spPr>
          <a:xfrm>
            <a:off x="548640" y="4224528"/>
            <a:ext cx="128016" cy="128016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4"/>
          <p:cNvSpPr txBox="1"/>
          <p:nvPr/>
        </p:nvSpPr>
        <p:spPr>
          <a:xfrm>
            <a:off x="822960" y="4169664"/>
            <a:ext cx="5760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350"/>
              <a:buFont typeface="Calibri"/>
              <a:buNone/>
            </a:pPr>
            <a:r>
              <a:rPr b="0" i="0" lang="en-US" sz="135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Power for edge computing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4"/>
          <p:cNvSpPr/>
          <p:nvPr/>
        </p:nvSpPr>
        <p:spPr>
          <a:xfrm>
            <a:off x="548640" y="4700016"/>
            <a:ext cx="128016" cy="128016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4"/>
          <p:cNvSpPr txBox="1"/>
          <p:nvPr/>
        </p:nvSpPr>
        <p:spPr>
          <a:xfrm>
            <a:off x="822960" y="4645152"/>
            <a:ext cx="5760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350"/>
              <a:buFont typeface="Calibri"/>
              <a:buNone/>
            </a:pPr>
            <a:r>
              <a:rPr b="0" i="0" lang="en-US" sz="135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Power for web / communications equipment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4"/>
          <p:cNvSpPr/>
          <p:nvPr/>
        </p:nvSpPr>
        <p:spPr>
          <a:xfrm>
            <a:off x="548640" y="5175504"/>
            <a:ext cx="128016" cy="128016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4"/>
          <p:cNvSpPr txBox="1"/>
          <p:nvPr/>
        </p:nvSpPr>
        <p:spPr>
          <a:xfrm>
            <a:off x="822960" y="5120640"/>
            <a:ext cx="57607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350"/>
              <a:buFont typeface="Calibri"/>
              <a:buNone/>
            </a:pPr>
            <a:r>
              <a:rPr b="0" i="0" lang="en-US" sz="135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Potential demand-management benefits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4"/>
          <p:cNvSpPr/>
          <p:nvPr/>
        </p:nvSpPr>
        <p:spPr>
          <a:xfrm>
            <a:off x="548640" y="5733288"/>
            <a:ext cx="6035040" cy="777240"/>
          </a:xfrm>
          <a:prstGeom prst="roundRect">
            <a:avLst>
              <a:gd fmla="val 9412" name="adj"/>
            </a:avLst>
          </a:prstGeom>
          <a:solidFill>
            <a:srgbClr val="F6F8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4"/>
          <p:cNvSpPr txBox="1"/>
          <p:nvPr/>
        </p:nvSpPr>
        <p:spPr>
          <a:xfrm>
            <a:off x="777240" y="5870448"/>
            <a:ext cx="55778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3D3E"/>
              </a:buClr>
              <a:buSzPts val="1250"/>
              <a:buFont typeface="Calibri"/>
              <a:buNone/>
            </a:pPr>
            <a:r>
              <a:rPr b="0" i="1" lang="en-US" sz="1250" u="none" cap="none" strike="noStrike">
                <a:solidFill>
                  <a:srgbClr val="0F3D3E"/>
                </a:solidFill>
                <a:latin typeface="Calibri"/>
                <a:ea typeface="Calibri"/>
                <a:cs typeface="Calibri"/>
                <a:sym typeface="Calibri"/>
              </a:rPr>
              <a:t>Natural connection to the broader CMXI energy strategy.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4"/>
          <p:cNvSpPr/>
          <p:nvPr/>
        </p:nvSpPr>
        <p:spPr>
          <a:xfrm>
            <a:off x="7040880" y="0"/>
            <a:ext cx="5150815" cy="6858000"/>
          </a:xfrm>
          <a:prstGeom prst="rect">
            <a:avLst/>
          </a:prstGeom>
          <a:solidFill>
            <a:srgbClr val="0B25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4"/>
          <p:cNvSpPr/>
          <p:nvPr/>
        </p:nvSpPr>
        <p:spPr>
          <a:xfrm>
            <a:off x="7680960" y="2377440"/>
            <a:ext cx="2011680" cy="2011680"/>
          </a:xfrm>
          <a:prstGeom prst="ellipse">
            <a:avLst/>
          </a:prstGeom>
          <a:solidFill>
            <a:srgbClr val="12333F"/>
          </a:solidFill>
          <a:ln cap="flat" cmpd="sng" w="19050">
            <a:solidFill>
              <a:srgbClr val="2DBE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battery_2DBE6C.png" id="159" name="Google Shape;15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75320" y="2971800"/>
            <a:ext cx="822960" cy="8229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sdcn/icon_sun_FFFFFF.png" id="160" name="Google Shape;16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66960" y="1463040"/>
            <a:ext cx="640080" cy="6400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sdcn/icon_home_FFFFFF.png" id="161" name="Google Shape;161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75520" y="4572000"/>
            <a:ext cx="6858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4"/>
          <p:cNvSpPr txBox="1"/>
          <p:nvPr/>
        </p:nvSpPr>
        <p:spPr>
          <a:xfrm>
            <a:off x="7223760" y="5440680"/>
            <a:ext cx="457200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9D6D3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C9D6D3"/>
                </a:solidFill>
                <a:latin typeface="Calibri"/>
                <a:ea typeface="Calibri"/>
                <a:cs typeface="Calibri"/>
                <a:sym typeface="Calibri"/>
              </a:rPr>
              <a:t>Solar → Battery →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9D6D3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C9D6D3"/>
                </a:solidFill>
                <a:latin typeface="Calibri"/>
                <a:ea typeface="Calibri"/>
                <a:cs typeface="Calibri"/>
                <a:sym typeface="Calibri"/>
              </a:rPr>
              <a:t>Every downstream system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4"/>
          <p:cNvSpPr txBox="1"/>
          <p:nvPr/>
        </p:nvSpPr>
        <p:spPr>
          <a:xfrm>
            <a:off x="11368735" y="6400800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3D3E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5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BE6C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2DBE6C"/>
                </a:solidFill>
                <a:latin typeface="Calibri"/>
                <a:ea typeface="Calibri"/>
                <a:cs typeface="Calibri"/>
                <a:sym typeface="Calibri"/>
              </a:rPr>
              <a:t>LAYER 02 · COMPUTE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5"/>
          <p:cNvSpPr txBox="1"/>
          <p:nvPr/>
        </p:nvSpPr>
        <p:spPr>
          <a:xfrm>
            <a:off x="548640" y="777240"/>
            <a:ext cx="73152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The edge computer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5"/>
          <p:cNvSpPr txBox="1"/>
          <p:nvPr/>
        </p:nvSpPr>
        <p:spPr>
          <a:xfrm>
            <a:off x="548640" y="1554480"/>
            <a:ext cx="96012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E3E0"/>
              </a:buClr>
              <a:buSzPts val="1450"/>
              <a:buFont typeface="Calibri"/>
              <a:buNone/>
            </a:pPr>
            <a:r>
              <a:rPr b="0" i="0" lang="en-US" sz="1450" u="none" cap="none" strike="noStrike">
                <a:solidFill>
                  <a:srgbClr val="CFE3E0"/>
                </a:solidFill>
                <a:latin typeface="Calibri"/>
                <a:ea typeface="Calibri"/>
                <a:cs typeface="Calibri"/>
                <a:sym typeface="Calibri"/>
              </a:rPr>
              <a:t>A small computer at the merchant location handles computing locally, rather than sending everything to a distant cloud.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5"/>
          <p:cNvSpPr/>
          <p:nvPr/>
        </p:nvSpPr>
        <p:spPr>
          <a:xfrm>
            <a:off x="548640" y="2606040"/>
            <a:ext cx="2084832" cy="1371600"/>
          </a:xfrm>
          <a:prstGeom prst="roundRect">
            <a:avLst>
              <a:gd fmla="val 5333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5"/>
          <p:cNvSpPr/>
          <p:nvPr/>
        </p:nvSpPr>
        <p:spPr>
          <a:xfrm>
            <a:off x="713232" y="2770632"/>
            <a:ext cx="457200" cy="45720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pu_FFFFFF.png" id="174" name="Google Shape;17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4672" y="2862072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5"/>
          <p:cNvSpPr txBox="1"/>
          <p:nvPr/>
        </p:nvSpPr>
        <p:spPr>
          <a:xfrm>
            <a:off x="685800" y="3319272"/>
            <a:ext cx="1810512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Cameras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5"/>
          <p:cNvSpPr/>
          <p:nvPr/>
        </p:nvSpPr>
        <p:spPr>
          <a:xfrm>
            <a:off x="2770632" y="2606040"/>
            <a:ext cx="2084832" cy="1371600"/>
          </a:xfrm>
          <a:prstGeom prst="roundRect">
            <a:avLst>
              <a:gd fmla="val 5333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5"/>
          <p:cNvSpPr/>
          <p:nvPr/>
        </p:nvSpPr>
        <p:spPr>
          <a:xfrm>
            <a:off x="2935224" y="2770632"/>
            <a:ext cx="457200" cy="45720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pu_FFFFFF.png" id="178" name="Google Shape;17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6664" y="2862072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5"/>
          <p:cNvSpPr txBox="1"/>
          <p:nvPr/>
        </p:nvSpPr>
        <p:spPr>
          <a:xfrm>
            <a:off x="2907792" y="3319272"/>
            <a:ext cx="1810512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Video encoding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5"/>
          <p:cNvSpPr/>
          <p:nvPr/>
        </p:nvSpPr>
        <p:spPr>
          <a:xfrm>
            <a:off x="4992624" y="2606040"/>
            <a:ext cx="2084832" cy="1371600"/>
          </a:xfrm>
          <a:prstGeom prst="roundRect">
            <a:avLst>
              <a:gd fmla="val 5333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5"/>
          <p:cNvSpPr/>
          <p:nvPr/>
        </p:nvSpPr>
        <p:spPr>
          <a:xfrm>
            <a:off x="5157216" y="2770632"/>
            <a:ext cx="457200" cy="45720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pu_FFFFFF.png" id="182" name="Google Shape;18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48656" y="2862072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5"/>
          <p:cNvSpPr txBox="1"/>
          <p:nvPr/>
        </p:nvSpPr>
        <p:spPr>
          <a:xfrm>
            <a:off x="5129784" y="3319272"/>
            <a:ext cx="1810512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Livestreaming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5"/>
          <p:cNvSpPr/>
          <p:nvPr/>
        </p:nvSpPr>
        <p:spPr>
          <a:xfrm>
            <a:off x="7214616" y="2606040"/>
            <a:ext cx="2084832" cy="1371600"/>
          </a:xfrm>
          <a:prstGeom prst="roundRect">
            <a:avLst>
              <a:gd fmla="val 5333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5"/>
          <p:cNvSpPr/>
          <p:nvPr/>
        </p:nvSpPr>
        <p:spPr>
          <a:xfrm>
            <a:off x="7379208" y="2770632"/>
            <a:ext cx="457200" cy="45720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pu_FFFFFF.png" id="186" name="Google Shape;18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0648" y="2862072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"/>
          <p:cNvSpPr txBox="1"/>
          <p:nvPr/>
        </p:nvSpPr>
        <p:spPr>
          <a:xfrm>
            <a:off x="7351776" y="3319272"/>
            <a:ext cx="1810512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Local AI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5"/>
          <p:cNvSpPr/>
          <p:nvPr/>
        </p:nvSpPr>
        <p:spPr>
          <a:xfrm>
            <a:off x="9436608" y="2606040"/>
            <a:ext cx="2084832" cy="1371600"/>
          </a:xfrm>
          <a:prstGeom prst="roundRect">
            <a:avLst>
              <a:gd fmla="val 5333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5"/>
          <p:cNvSpPr/>
          <p:nvPr/>
        </p:nvSpPr>
        <p:spPr>
          <a:xfrm>
            <a:off x="9601200" y="2770632"/>
            <a:ext cx="457200" cy="45720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pu_FFFFFF.png" id="190" name="Google Shape;19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92640" y="2862072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5"/>
          <p:cNvSpPr txBox="1"/>
          <p:nvPr/>
        </p:nvSpPr>
        <p:spPr>
          <a:xfrm>
            <a:off x="9573768" y="3319272"/>
            <a:ext cx="1810512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Inventory sync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5"/>
          <p:cNvSpPr/>
          <p:nvPr/>
        </p:nvSpPr>
        <p:spPr>
          <a:xfrm>
            <a:off x="548640" y="4160520"/>
            <a:ext cx="2084832" cy="1371600"/>
          </a:xfrm>
          <a:prstGeom prst="roundRect">
            <a:avLst>
              <a:gd fmla="val 5333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5"/>
          <p:cNvSpPr/>
          <p:nvPr/>
        </p:nvSpPr>
        <p:spPr>
          <a:xfrm>
            <a:off x="713232" y="4325112"/>
            <a:ext cx="457200" cy="45720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pu_FFFFFF.png" id="194" name="Google Shape;19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4672" y="4416552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5"/>
          <p:cNvSpPr txBox="1"/>
          <p:nvPr/>
        </p:nvSpPr>
        <p:spPr>
          <a:xfrm>
            <a:off x="685800" y="4873752"/>
            <a:ext cx="1810512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Digital signage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"/>
          <p:cNvSpPr/>
          <p:nvPr/>
        </p:nvSpPr>
        <p:spPr>
          <a:xfrm>
            <a:off x="2770632" y="4160520"/>
            <a:ext cx="2084832" cy="1371600"/>
          </a:xfrm>
          <a:prstGeom prst="roundRect">
            <a:avLst>
              <a:gd fmla="val 5333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5"/>
          <p:cNvSpPr/>
          <p:nvPr/>
        </p:nvSpPr>
        <p:spPr>
          <a:xfrm>
            <a:off x="2935224" y="4325112"/>
            <a:ext cx="457200" cy="45720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pu_FFFFFF.png" id="198" name="Google Shape;19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6664" y="4416552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5"/>
          <p:cNvSpPr txBox="1"/>
          <p:nvPr/>
        </p:nvSpPr>
        <p:spPr>
          <a:xfrm>
            <a:off x="2907792" y="4873752"/>
            <a:ext cx="1810512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POS integrations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5"/>
          <p:cNvSpPr/>
          <p:nvPr/>
        </p:nvSpPr>
        <p:spPr>
          <a:xfrm>
            <a:off x="4992624" y="4160520"/>
            <a:ext cx="2084832" cy="1371600"/>
          </a:xfrm>
          <a:prstGeom prst="roundRect">
            <a:avLst>
              <a:gd fmla="val 5333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5"/>
          <p:cNvSpPr/>
          <p:nvPr/>
        </p:nvSpPr>
        <p:spPr>
          <a:xfrm>
            <a:off x="5157216" y="4325112"/>
            <a:ext cx="457200" cy="45720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pu_FFFFFF.png" id="202" name="Google Shape;20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48656" y="4416552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5"/>
          <p:cNvSpPr txBox="1"/>
          <p:nvPr/>
        </p:nvSpPr>
        <p:spPr>
          <a:xfrm>
            <a:off x="5129784" y="4873752"/>
            <a:ext cx="1810512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Wi-Fi management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5"/>
          <p:cNvSpPr/>
          <p:nvPr/>
        </p:nvSpPr>
        <p:spPr>
          <a:xfrm>
            <a:off x="7214616" y="4160520"/>
            <a:ext cx="2084832" cy="1371600"/>
          </a:xfrm>
          <a:prstGeom prst="roundRect">
            <a:avLst>
              <a:gd fmla="val 5333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5"/>
          <p:cNvSpPr/>
          <p:nvPr/>
        </p:nvSpPr>
        <p:spPr>
          <a:xfrm>
            <a:off x="7379208" y="4325112"/>
            <a:ext cx="457200" cy="45720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pu_FFFFFF.png" id="206" name="Google Shape;20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0648" y="4416552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5"/>
          <p:cNvSpPr txBox="1"/>
          <p:nvPr/>
        </p:nvSpPr>
        <p:spPr>
          <a:xfrm>
            <a:off x="7351776" y="4873752"/>
            <a:ext cx="1810512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Local data caching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5"/>
          <p:cNvSpPr/>
          <p:nvPr/>
        </p:nvSpPr>
        <p:spPr>
          <a:xfrm>
            <a:off x="9436608" y="4160520"/>
            <a:ext cx="2084832" cy="1371600"/>
          </a:xfrm>
          <a:prstGeom prst="roundRect">
            <a:avLst>
              <a:gd fmla="val 5333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5"/>
          <p:cNvSpPr/>
          <p:nvPr/>
        </p:nvSpPr>
        <p:spPr>
          <a:xfrm>
            <a:off x="9601200" y="4325112"/>
            <a:ext cx="457200" cy="45720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pu_FFFFFF.png" id="210" name="Google Shape;21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92640" y="4416552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5"/>
          <p:cNvSpPr txBox="1"/>
          <p:nvPr/>
        </p:nvSpPr>
        <p:spPr>
          <a:xfrm>
            <a:off x="9573768" y="4873752"/>
            <a:ext cx="1810512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Store analytics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5"/>
          <p:cNvSpPr txBox="1"/>
          <p:nvPr/>
        </p:nvSpPr>
        <p:spPr>
          <a:xfrm>
            <a:off x="11368735" y="6400800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FA69C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7FA69C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6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3D3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F3D3E"/>
                </a:solidFill>
                <a:latin typeface="Calibri"/>
                <a:ea typeface="Calibri"/>
                <a:cs typeface="Calibri"/>
                <a:sym typeface="Calibri"/>
              </a:rPr>
              <a:t>LAYER 03 · LOCAL SERVICES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6"/>
          <p:cNvSpPr txBox="1"/>
          <p:nvPr/>
        </p:nvSpPr>
        <p:spPr>
          <a:xfrm>
            <a:off x="548640" y="777240"/>
            <a:ext cx="107899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6211F"/>
                </a:solidFill>
                <a:latin typeface="Cambria"/>
                <a:ea typeface="Cambria"/>
                <a:cs typeface="Cambria"/>
                <a:sym typeface="Cambria"/>
              </a:rPr>
              <a:t>A miniature ShopDowntown node, in every store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6"/>
          <p:cNvSpPr txBox="1"/>
          <p:nvPr/>
        </p:nvSpPr>
        <p:spPr>
          <a:xfrm>
            <a:off x="548640" y="1508760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Each merchant runs a local web server with cached inventory, cameras, and Wi-Fi — all connecting back to the central ShopDowntown platform.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6"/>
          <p:cNvSpPr/>
          <p:nvPr/>
        </p:nvSpPr>
        <p:spPr>
          <a:xfrm>
            <a:off x="822960" y="2331720"/>
            <a:ext cx="3200400" cy="2834640"/>
          </a:xfrm>
          <a:prstGeom prst="roundRect">
            <a:avLst>
              <a:gd fmla="val 3226" name="adj"/>
            </a:avLst>
          </a:prstGeom>
          <a:solidFill>
            <a:srgbClr val="F6F8F7"/>
          </a:solidFill>
          <a:ln cap="flat" cmpd="sng" w="12700">
            <a:solidFill>
              <a:srgbClr val="E2E8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6"/>
          <p:cNvSpPr/>
          <p:nvPr/>
        </p:nvSpPr>
        <p:spPr>
          <a:xfrm>
            <a:off x="822960" y="2331720"/>
            <a:ext cx="3200400" cy="502920"/>
          </a:xfrm>
          <a:prstGeom prst="rect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6"/>
          <p:cNvSpPr txBox="1"/>
          <p:nvPr/>
        </p:nvSpPr>
        <p:spPr>
          <a:xfrm>
            <a:off x="822960" y="233172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Store #1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6"/>
          <p:cNvSpPr/>
          <p:nvPr/>
        </p:nvSpPr>
        <p:spPr>
          <a:xfrm>
            <a:off x="1051560" y="3063240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6"/>
          <p:cNvSpPr txBox="1"/>
          <p:nvPr/>
        </p:nvSpPr>
        <p:spPr>
          <a:xfrm>
            <a:off x="1261872" y="3017520"/>
            <a:ext cx="2560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Edge computer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6"/>
          <p:cNvSpPr/>
          <p:nvPr/>
        </p:nvSpPr>
        <p:spPr>
          <a:xfrm>
            <a:off x="1051560" y="3447288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6"/>
          <p:cNvSpPr txBox="1"/>
          <p:nvPr/>
        </p:nvSpPr>
        <p:spPr>
          <a:xfrm>
            <a:off x="1261872" y="3401568"/>
            <a:ext cx="2560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Local web services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6"/>
          <p:cNvSpPr/>
          <p:nvPr/>
        </p:nvSpPr>
        <p:spPr>
          <a:xfrm>
            <a:off x="1051560" y="3831336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6"/>
          <p:cNvSpPr txBox="1"/>
          <p:nvPr/>
        </p:nvSpPr>
        <p:spPr>
          <a:xfrm>
            <a:off x="1261872" y="3785616"/>
            <a:ext cx="2560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Camera system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6"/>
          <p:cNvSpPr/>
          <p:nvPr/>
        </p:nvSpPr>
        <p:spPr>
          <a:xfrm>
            <a:off x="1051560" y="4215384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6"/>
          <p:cNvSpPr txBox="1"/>
          <p:nvPr/>
        </p:nvSpPr>
        <p:spPr>
          <a:xfrm>
            <a:off x="1261872" y="4169664"/>
            <a:ext cx="2560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Wi-Fi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6"/>
          <p:cNvSpPr/>
          <p:nvPr/>
        </p:nvSpPr>
        <p:spPr>
          <a:xfrm>
            <a:off x="1051560" y="4599432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6"/>
          <p:cNvSpPr txBox="1"/>
          <p:nvPr/>
        </p:nvSpPr>
        <p:spPr>
          <a:xfrm>
            <a:off x="1261872" y="4553712"/>
            <a:ext cx="2560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Product / inventory cache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6"/>
          <p:cNvSpPr/>
          <p:nvPr/>
        </p:nvSpPr>
        <p:spPr>
          <a:xfrm>
            <a:off x="4526280" y="2331720"/>
            <a:ext cx="3200400" cy="2834640"/>
          </a:xfrm>
          <a:prstGeom prst="roundRect">
            <a:avLst>
              <a:gd fmla="val 3226" name="adj"/>
            </a:avLst>
          </a:prstGeom>
          <a:solidFill>
            <a:srgbClr val="F6F8F7"/>
          </a:solidFill>
          <a:ln cap="flat" cmpd="sng" w="12700">
            <a:solidFill>
              <a:srgbClr val="E2E8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6"/>
          <p:cNvSpPr/>
          <p:nvPr/>
        </p:nvSpPr>
        <p:spPr>
          <a:xfrm>
            <a:off x="4526280" y="2331720"/>
            <a:ext cx="3200400" cy="502920"/>
          </a:xfrm>
          <a:prstGeom prst="rect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6"/>
          <p:cNvSpPr txBox="1"/>
          <p:nvPr/>
        </p:nvSpPr>
        <p:spPr>
          <a:xfrm>
            <a:off x="4526280" y="233172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Store #2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6"/>
          <p:cNvSpPr/>
          <p:nvPr/>
        </p:nvSpPr>
        <p:spPr>
          <a:xfrm>
            <a:off x="4754880" y="3063240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6"/>
          <p:cNvSpPr txBox="1"/>
          <p:nvPr/>
        </p:nvSpPr>
        <p:spPr>
          <a:xfrm>
            <a:off x="4965192" y="3017520"/>
            <a:ext cx="2560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Edge computer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6"/>
          <p:cNvSpPr/>
          <p:nvPr/>
        </p:nvSpPr>
        <p:spPr>
          <a:xfrm>
            <a:off x="4754880" y="3447288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6"/>
          <p:cNvSpPr txBox="1"/>
          <p:nvPr/>
        </p:nvSpPr>
        <p:spPr>
          <a:xfrm>
            <a:off x="4965192" y="3401568"/>
            <a:ext cx="2560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Local web services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6"/>
          <p:cNvSpPr/>
          <p:nvPr/>
        </p:nvSpPr>
        <p:spPr>
          <a:xfrm>
            <a:off x="4754880" y="3831336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6"/>
          <p:cNvSpPr txBox="1"/>
          <p:nvPr/>
        </p:nvSpPr>
        <p:spPr>
          <a:xfrm>
            <a:off x="4965192" y="3785616"/>
            <a:ext cx="2560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Camera system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6"/>
          <p:cNvSpPr/>
          <p:nvPr/>
        </p:nvSpPr>
        <p:spPr>
          <a:xfrm>
            <a:off x="4754880" y="4215384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6"/>
          <p:cNvSpPr txBox="1"/>
          <p:nvPr/>
        </p:nvSpPr>
        <p:spPr>
          <a:xfrm>
            <a:off x="4965192" y="4169664"/>
            <a:ext cx="2560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Wi-Fi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6"/>
          <p:cNvSpPr/>
          <p:nvPr/>
        </p:nvSpPr>
        <p:spPr>
          <a:xfrm>
            <a:off x="4754880" y="4599432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6"/>
          <p:cNvSpPr txBox="1"/>
          <p:nvPr/>
        </p:nvSpPr>
        <p:spPr>
          <a:xfrm>
            <a:off x="4965192" y="4553712"/>
            <a:ext cx="2560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Product / inventory cache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6"/>
          <p:cNvSpPr/>
          <p:nvPr/>
        </p:nvSpPr>
        <p:spPr>
          <a:xfrm>
            <a:off x="8229600" y="2331720"/>
            <a:ext cx="3200400" cy="2834640"/>
          </a:xfrm>
          <a:prstGeom prst="roundRect">
            <a:avLst>
              <a:gd fmla="val 3226" name="adj"/>
            </a:avLst>
          </a:prstGeom>
          <a:solidFill>
            <a:srgbClr val="F6F8F7"/>
          </a:solidFill>
          <a:ln cap="flat" cmpd="sng" w="12700">
            <a:solidFill>
              <a:srgbClr val="E2E8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6"/>
          <p:cNvSpPr/>
          <p:nvPr/>
        </p:nvSpPr>
        <p:spPr>
          <a:xfrm>
            <a:off x="8229600" y="2331720"/>
            <a:ext cx="3200400" cy="502920"/>
          </a:xfrm>
          <a:prstGeom prst="rect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6"/>
          <p:cNvSpPr txBox="1"/>
          <p:nvPr/>
        </p:nvSpPr>
        <p:spPr>
          <a:xfrm>
            <a:off x="8229600" y="2331720"/>
            <a:ext cx="3200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Store #3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6"/>
          <p:cNvSpPr/>
          <p:nvPr/>
        </p:nvSpPr>
        <p:spPr>
          <a:xfrm>
            <a:off x="8458200" y="3063240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6"/>
          <p:cNvSpPr txBox="1"/>
          <p:nvPr/>
        </p:nvSpPr>
        <p:spPr>
          <a:xfrm>
            <a:off x="8668512" y="3017520"/>
            <a:ext cx="2560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Edge computer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6"/>
          <p:cNvSpPr/>
          <p:nvPr/>
        </p:nvSpPr>
        <p:spPr>
          <a:xfrm>
            <a:off x="8458200" y="3447288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6"/>
          <p:cNvSpPr txBox="1"/>
          <p:nvPr/>
        </p:nvSpPr>
        <p:spPr>
          <a:xfrm>
            <a:off x="8668512" y="3401568"/>
            <a:ext cx="2560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Local web services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6"/>
          <p:cNvSpPr/>
          <p:nvPr/>
        </p:nvSpPr>
        <p:spPr>
          <a:xfrm>
            <a:off x="8458200" y="3831336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6"/>
          <p:cNvSpPr txBox="1"/>
          <p:nvPr/>
        </p:nvSpPr>
        <p:spPr>
          <a:xfrm>
            <a:off x="8668512" y="3785616"/>
            <a:ext cx="2560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Camera system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6"/>
          <p:cNvSpPr/>
          <p:nvPr/>
        </p:nvSpPr>
        <p:spPr>
          <a:xfrm>
            <a:off x="8458200" y="4215384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6"/>
          <p:cNvSpPr txBox="1"/>
          <p:nvPr/>
        </p:nvSpPr>
        <p:spPr>
          <a:xfrm>
            <a:off x="8668512" y="4169664"/>
            <a:ext cx="2560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Wi-Fi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6"/>
          <p:cNvSpPr/>
          <p:nvPr/>
        </p:nvSpPr>
        <p:spPr>
          <a:xfrm>
            <a:off x="8458200" y="4599432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6"/>
          <p:cNvSpPr txBox="1"/>
          <p:nvPr/>
        </p:nvSpPr>
        <p:spPr>
          <a:xfrm>
            <a:off x="8668512" y="4553712"/>
            <a:ext cx="25603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Product / inventory cache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0" name="Google Shape;260;p6"/>
          <p:cNvCxnSpPr/>
          <p:nvPr/>
        </p:nvCxnSpPr>
        <p:spPr>
          <a:xfrm>
            <a:off x="5875020" y="5303520"/>
            <a:ext cx="0" cy="365760"/>
          </a:xfrm>
          <a:prstGeom prst="straightConnector1">
            <a:avLst/>
          </a:prstGeom>
          <a:noFill/>
          <a:ln cap="flat" cmpd="sng" w="19050">
            <a:solidFill>
              <a:srgbClr val="E2E8E6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261" name="Google Shape;261;p6"/>
          <p:cNvSpPr txBox="1"/>
          <p:nvPr/>
        </p:nvSpPr>
        <p:spPr>
          <a:xfrm>
            <a:off x="822960" y="5486400"/>
            <a:ext cx="106070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F3D3E"/>
              </a:buClr>
              <a:buSzPts val="1250"/>
              <a:buFont typeface="Calibri"/>
              <a:buNone/>
            </a:pPr>
            <a:r>
              <a:rPr b="0" i="1" lang="en-US" sz="1250" u="none" cap="none" strike="noStrike">
                <a:solidFill>
                  <a:srgbClr val="0F3D3E"/>
                </a:solidFill>
                <a:latin typeface="Calibri"/>
                <a:ea typeface="Calibri"/>
                <a:cs typeface="Calibri"/>
                <a:sym typeface="Calibri"/>
              </a:rPr>
              <a:t>All connect back to the ShopDowntown platform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6"/>
          <p:cNvSpPr txBox="1"/>
          <p:nvPr/>
        </p:nvSpPr>
        <p:spPr>
          <a:xfrm>
            <a:off x="11368735" y="6400800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06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7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3D3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F3D3E"/>
                </a:solidFill>
                <a:latin typeface="Calibri"/>
                <a:ea typeface="Calibri"/>
                <a:cs typeface="Calibri"/>
                <a:sym typeface="Calibri"/>
              </a:rPr>
              <a:t>LAYERS 04–05 · CONNECTIVITY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7"/>
          <p:cNvSpPr txBox="1"/>
          <p:nvPr/>
        </p:nvSpPr>
        <p:spPr>
          <a:xfrm>
            <a:off x="548640" y="777240"/>
            <a:ext cx="107899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16211F"/>
                </a:solidFill>
                <a:latin typeface="Cambria"/>
                <a:ea typeface="Cambria"/>
                <a:cs typeface="Cambria"/>
                <a:sym typeface="Cambria"/>
              </a:rPr>
              <a:t>Telecommunications &amp; Wi-Fi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7"/>
          <p:cNvSpPr/>
          <p:nvPr/>
        </p:nvSpPr>
        <p:spPr>
          <a:xfrm>
            <a:off x="548640" y="1600200"/>
            <a:ext cx="5349240" cy="4572000"/>
          </a:xfrm>
          <a:prstGeom prst="roundRect">
            <a:avLst>
              <a:gd fmla="val 1600" name="adj"/>
            </a:avLst>
          </a:prstGeom>
          <a:solidFill>
            <a:srgbClr val="F6F8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7"/>
          <p:cNvSpPr/>
          <p:nvPr/>
        </p:nvSpPr>
        <p:spPr>
          <a:xfrm>
            <a:off x="868680" y="1874520"/>
            <a:ext cx="548640" cy="548640"/>
          </a:xfrm>
          <a:prstGeom prst="ellipse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radio_FFFFFF.png" id="272" name="Google Shape;27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7552" y="1993392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7"/>
          <p:cNvSpPr txBox="1"/>
          <p:nvPr/>
        </p:nvSpPr>
        <p:spPr>
          <a:xfrm>
            <a:off x="1554480" y="1920240"/>
            <a:ext cx="4114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Telecommunications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7"/>
          <p:cNvSpPr txBox="1"/>
          <p:nvPr/>
        </p:nvSpPr>
        <p:spPr>
          <a:xfrm>
            <a:off x="868680" y="2606040"/>
            <a:ext cx="47091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Multiple connectivity options, so no merchant independently buys and configures everything: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7"/>
          <p:cNvSpPr/>
          <p:nvPr/>
        </p:nvSpPr>
        <p:spPr>
          <a:xfrm>
            <a:off x="868680" y="3291840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7"/>
          <p:cNvSpPr txBox="1"/>
          <p:nvPr/>
        </p:nvSpPr>
        <p:spPr>
          <a:xfrm>
            <a:off x="1078992" y="3246120"/>
            <a:ext cx="44805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Fiber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7"/>
          <p:cNvSpPr/>
          <p:nvPr/>
        </p:nvSpPr>
        <p:spPr>
          <a:xfrm>
            <a:off x="868680" y="3694176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7"/>
          <p:cNvSpPr txBox="1"/>
          <p:nvPr/>
        </p:nvSpPr>
        <p:spPr>
          <a:xfrm>
            <a:off x="1078992" y="3648456"/>
            <a:ext cx="44805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Cable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7"/>
          <p:cNvSpPr/>
          <p:nvPr/>
        </p:nvSpPr>
        <p:spPr>
          <a:xfrm>
            <a:off x="868680" y="4096512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7"/>
          <p:cNvSpPr txBox="1"/>
          <p:nvPr/>
        </p:nvSpPr>
        <p:spPr>
          <a:xfrm>
            <a:off x="1078992" y="4050792"/>
            <a:ext cx="44805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5G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7"/>
          <p:cNvSpPr/>
          <p:nvPr/>
        </p:nvSpPr>
        <p:spPr>
          <a:xfrm>
            <a:off x="868680" y="4498848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7"/>
          <p:cNvSpPr txBox="1"/>
          <p:nvPr/>
        </p:nvSpPr>
        <p:spPr>
          <a:xfrm>
            <a:off x="1078992" y="4453128"/>
            <a:ext cx="44805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Fixed wireless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7"/>
          <p:cNvSpPr/>
          <p:nvPr/>
        </p:nvSpPr>
        <p:spPr>
          <a:xfrm>
            <a:off x="868680" y="4901184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7"/>
          <p:cNvSpPr txBox="1"/>
          <p:nvPr/>
        </p:nvSpPr>
        <p:spPr>
          <a:xfrm>
            <a:off x="1078992" y="4855464"/>
            <a:ext cx="44805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Municipal broadband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7"/>
          <p:cNvSpPr/>
          <p:nvPr/>
        </p:nvSpPr>
        <p:spPr>
          <a:xfrm>
            <a:off x="868680" y="5303520"/>
            <a:ext cx="91440" cy="914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7"/>
          <p:cNvSpPr txBox="1"/>
          <p:nvPr/>
        </p:nvSpPr>
        <p:spPr>
          <a:xfrm>
            <a:off x="1078992" y="5257800"/>
            <a:ext cx="44805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Satellite where necessary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7"/>
          <p:cNvSpPr txBox="1"/>
          <p:nvPr/>
        </p:nvSpPr>
        <p:spPr>
          <a:xfrm>
            <a:off x="868680" y="5669280"/>
            <a:ext cx="47091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3D3E"/>
              </a:buClr>
              <a:buSzPts val="1150"/>
              <a:buFont typeface="Calibri"/>
              <a:buNone/>
            </a:pPr>
            <a:r>
              <a:rPr b="0" i="1" lang="en-US" sz="1150" u="none" cap="none" strike="noStrike">
                <a:solidFill>
                  <a:srgbClr val="0F3D3E"/>
                </a:solidFill>
                <a:latin typeface="Calibri"/>
                <a:ea typeface="Calibri"/>
                <a:cs typeface="Calibri"/>
                <a:sym typeface="Calibri"/>
              </a:rPr>
              <a:t>Eventually the downtown operates as a distributed communications network.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7"/>
          <p:cNvSpPr/>
          <p:nvPr/>
        </p:nvSpPr>
        <p:spPr>
          <a:xfrm>
            <a:off x="6263640" y="1600200"/>
            <a:ext cx="5349240" cy="4572000"/>
          </a:xfrm>
          <a:prstGeom prst="roundRect">
            <a:avLst>
              <a:gd fmla="val 1600" name="adj"/>
            </a:avLst>
          </a:prstGeom>
          <a:solidFill>
            <a:srgbClr val="0B25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7"/>
          <p:cNvSpPr/>
          <p:nvPr/>
        </p:nvSpPr>
        <p:spPr>
          <a:xfrm>
            <a:off x="6583680" y="1874520"/>
            <a:ext cx="548640" cy="5486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wifi_FFFFFF.png" id="290" name="Google Shape;29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02552" y="1993392"/>
            <a:ext cx="310896" cy="310896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7"/>
          <p:cNvSpPr txBox="1"/>
          <p:nvPr/>
        </p:nvSpPr>
        <p:spPr>
          <a:xfrm>
            <a:off x="7269480" y="1920240"/>
            <a:ext cx="4114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Wi-Fi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7"/>
          <p:cNvSpPr txBox="1"/>
          <p:nvPr/>
        </p:nvSpPr>
        <p:spPr>
          <a:xfrm>
            <a:off x="6583680" y="2606040"/>
            <a:ext cx="4709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6D3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C9D6D3"/>
                </a:solidFill>
                <a:latin typeface="Calibri"/>
                <a:ea typeface="Calibri"/>
                <a:cs typeface="Calibri"/>
                <a:sym typeface="Calibri"/>
              </a:rPr>
              <a:t>The merchant becomes a connectivity point: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7"/>
          <p:cNvSpPr txBox="1"/>
          <p:nvPr/>
        </p:nvSpPr>
        <p:spPr>
          <a:xfrm>
            <a:off x="6583680" y="3017520"/>
            <a:ext cx="47091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DBE6C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2DBE6C"/>
                </a:solidFill>
                <a:latin typeface="Calibri"/>
                <a:ea typeface="Calibri"/>
                <a:cs typeface="Calibri"/>
                <a:sym typeface="Calibri"/>
              </a:rPr>
              <a:t>Store Wi-Fi  →  Downtown Wi-Fi  →  ShopDowntown network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7"/>
          <p:cNvSpPr/>
          <p:nvPr/>
        </p:nvSpPr>
        <p:spPr>
          <a:xfrm>
            <a:off x="6583680" y="3611880"/>
            <a:ext cx="2148840" cy="502920"/>
          </a:xfrm>
          <a:prstGeom prst="roundRect">
            <a:avLst>
              <a:gd fmla="val 10909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7"/>
          <p:cNvSpPr txBox="1"/>
          <p:nvPr/>
        </p:nvSpPr>
        <p:spPr>
          <a:xfrm>
            <a:off x="6583680" y="3611880"/>
            <a:ext cx="2148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6EFE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E6EFEC"/>
                </a:solidFill>
                <a:latin typeface="Calibri"/>
                <a:ea typeface="Calibri"/>
                <a:cs typeface="Calibri"/>
                <a:sym typeface="Calibri"/>
              </a:rPr>
              <a:t>Customer Wi-Fi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7"/>
          <p:cNvSpPr/>
          <p:nvPr/>
        </p:nvSpPr>
        <p:spPr>
          <a:xfrm>
            <a:off x="8915400" y="3611880"/>
            <a:ext cx="2148840" cy="502920"/>
          </a:xfrm>
          <a:prstGeom prst="roundRect">
            <a:avLst>
              <a:gd fmla="val 10909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7"/>
          <p:cNvSpPr txBox="1"/>
          <p:nvPr/>
        </p:nvSpPr>
        <p:spPr>
          <a:xfrm>
            <a:off x="8915400" y="3611880"/>
            <a:ext cx="2148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6EFE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E6EFEC"/>
                </a:solidFill>
                <a:latin typeface="Calibri"/>
                <a:ea typeface="Calibri"/>
                <a:cs typeface="Calibri"/>
                <a:sym typeface="Calibri"/>
              </a:rPr>
              <a:t>Merchant connectivity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7"/>
          <p:cNvSpPr/>
          <p:nvPr/>
        </p:nvSpPr>
        <p:spPr>
          <a:xfrm>
            <a:off x="6583680" y="4279392"/>
            <a:ext cx="2148840" cy="502920"/>
          </a:xfrm>
          <a:prstGeom prst="roundRect">
            <a:avLst>
              <a:gd fmla="val 10909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7"/>
          <p:cNvSpPr txBox="1"/>
          <p:nvPr/>
        </p:nvSpPr>
        <p:spPr>
          <a:xfrm>
            <a:off x="6583680" y="4279392"/>
            <a:ext cx="2148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6EFE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E6EFEC"/>
                </a:solidFill>
                <a:latin typeface="Calibri"/>
                <a:ea typeface="Calibri"/>
                <a:cs typeface="Calibri"/>
                <a:sym typeface="Calibri"/>
              </a:rPr>
              <a:t>IoT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7"/>
          <p:cNvSpPr/>
          <p:nvPr/>
        </p:nvSpPr>
        <p:spPr>
          <a:xfrm>
            <a:off x="8915400" y="4279392"/>
            <a:ext cx="2148840" cy="502920"/>
          </a:xfrm>
          <a:prstGeom prst="roundRect">
            <a:avLst>
              <a:gd fmla="val 10909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7"/>
          <p:cNvSpPr txBox="1"/>
          <p:nvPr/>
        </p:nvSpPr>
        <p:spPr>
          <a:xfrm>
            <a:off x="8915400" y="4279392"/>
            <a:ext cx="2148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6EFE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E6EFEC"/>
                </a:solidFill>
                <a:latin typeface="Calibri"/>
                <a:ea typeface="Calibri"/>
                <a:cs typeface="Calibri"/>
                <a:sym typeface="Calibri"/>
              </a:rPr>
              <a:t>Cameras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7"/>
          <p:cNvSpPr/>
          <p:nvPr/>
        </p:nvSpPr>
        <p:spPr>
          <a:xfrm>
            <a:off x="6583680" y="4946904"/>
            <a:ext cx="2148840" cy="502920"/>
          </a:xfrm>
          <a:prstGeom prst="roundRect">
            <a:avLst>
              <a:gd fmla="val 10909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7"/>
          <p:cNvSpPr txBox="1"/>
          <p:nvPr/>
        </p:nvSpPr>
        <p:spPr>
          <a:xfrm>
            <a:off x="6583680" y="4946904"/>
            <a:ext cx="2148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6EFE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E6EFEC"/>
                </a:solidFill>
                <a:latin typeface="Calibri"/>
                <a:ea typeface="Calibri"/>
                <a:cs typeface="Calibri"/>
                <a:sym typeface="Calibri"/>
              </a:rPr>
              <a:t>Digital signage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7"/>
          <p:cNvSpPr/>
          <p:nvPr/>
        </p:nvSpPr>
        <p:spPr>
          <a:xfrm>
            <a:off x="8915400" y="4946904"/>
            <a:ext cx="2148840" cy="502920"/>
          </a:xfrm>
          <a:prstGeom prst="roundRect">
            <a:avLst>
              <a:gd fmla="val 10909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7"/>
          <p:cNvSpPr txBox="1"/>
          <p:nvPr/>
        </p:nvSpPr>
        <p:spPr>
          <a:xfrm>
            <a:off x="8915400" y="4946904"/>
            <a:ext cx="2148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6EFE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E6EFEC"/>
                </a:solidFill>
                <a:latin typeface="Calibri"/>
                <a:ea typeface="Calibri"/>
                <a:cs typeface="Calibri"/>
                <a:sym typeface="Calibri"/>
              </a:rPr>
              <a:t>POS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7"/>
          <p:cNvSpPr/>
          <p:nvPr/>
        </p:nvSpPr>
        <p:spPr>
          <a:xfrm>
            <a:off x="6583680" y="5614416"/>
            <a:ext cx="2148840" cy="502920"/>
          </a:xfrm>
          <a:prstGeom prst="roundRect">
            <a:avLst>
              <a:gd fmla="val 10909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7"/>
          <p:cNvSpPr txBox="1"/>
          <p:nvPr/>
        </p:nvSpPr>
        <p:spPr>
          <a:xfrm>
            <a:off x="6583680" y="5614416"/>
            <a:ext cx="2148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6EFE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E6EFEC"/>
                </a:solidFill>
                <a:latin typeface="Calibri"/>
                <a:ea typeface="Calibri"/>
                <a:cs typeface="Calibri"/>
                <a:sym typeface="Calibri"/>
              </a:rPr>
              <a:t>Edge computing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7"/>
          <p:cNvSpPr/>
          <p:nvPr/>
        </p:nvSpPr>
        <p:spPr>
          <a:xfrm>
            <a:off x="8915400" y="5614416"/>
            <a:ext cx="2148840" cy="502920"/>
          </a:xfrm>
          <a:prstGeom prst="roundRect">
            <a:avLst>
              <a:gd fmla="val 10909" name="adj"/>
            </a:avLst>
          </a:prstGeom>
          <a:solidFill>
            <a:srgbClr val="1233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7"/>
          <p:cNvSpPr txBox="1"/>
          <p:nvPr/>
        </p:nvSpPr>
        <p:spPr>
          <a:xfrm>
            <a:off x="8915400" y="5614416"/>
            <a:ext cx="2148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6EFE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E6EFEC"/>
                </a:solidFill>
                <a:latin typeface="Calibri"/>
                <a:ea typeface="Calibri"/>
                <a:cs typeface="Calibri"/>
                <a:sym typeface="Calibri"/>
              </a:rPr>
              <a:t>Visitor analytics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7"/>
          <p:cNvSpPr txBox="1"/>
          <p:nvPr/>
        </p:nvSpPr>
        <p:spPr>
          <a:xfrm>
            <a:off x="11368735" y="6400800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07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8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3D3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F3D3E"/>
                </a:solidFill>
                <a:latin typeface="Calibri"/>
                <a:ea typeface="Calibri"/>
                <a:cs typeface="Calibri"/>
                <a:sym typeface="Calibri"/>
              </a:rPr>
              <a:t>LAYER 06 · THE DIFFERENTIATOR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8"/>
          <p:cNvSpPr txBox="1"/>
          <p:nvPr/>
        </p:nvSpPr>
        <p:spPr>
          <a:xfrm>
            <a:off x="548640" y="777240"/>
            <a:ext cx="73152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6211F"/>
                </a:solidFill>
                <a:latin typeface="Cambria"/>
                <a:ea typeface="Cambria"/>
                <a:cs typeface="Cambria"/>
                <a:sym typeface="Cambria"/>
              </a:rPr>
              <a:t>Stream selling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8"/>
          <p:cNvSpPr txBox="1"/>
          <p:nvPr/>
        </p:nvSpPr>
        <p:spPr>
          <a:xfrm>
            <a:off x="548640" y="1554480"/>
            <a:ext cx="107899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450"/>
              <a:buFont typeface="Calibri"/>
              <a:buNone/>
            </a:pPr>
            <a:r>
              <a:rPr b="0" i="0" lang="en-US" sz="145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A merchant points a camera at the store or a product area. A customer anywhere on ShopDowntown.org can ask to see what's in the store — and an employee answers, live.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9" name="Google Shape;319;p8"/>
          <p:cNvCxnSpPr/>
          <p:nvPr/>
        </p:nvCxnSpPr>
        <p:spPr>
          <a:xfrm>
            <a:off x="1371600" y="2994660"/>
            <a:ext cx="9445752" cy="0"/>
          </a:xfrm>
          <a:prstGeom prst="straightConnector1">
            <a:avLst/>
          </a:prstGeom>
          <a:noFill/>
          <a:ln cap="flat" cmpd="sng" w="25400">
            <a:solidFill>
              <a:srgbClr val="E2E8E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0" name="Google Shape;320;p8"/>
          <p:cNvSpPr/>
          <p:nvPr/>
        </p:nvSpPr>
        <p:spPr>
          <a:xfrm>
            <a:off x="982980" y="2606040"/>
            <a:ext cx="777240" cy="777240"/>
          </a:xfrm>
          <a:prstGeom prst="ellipse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bag_FFFFFF.png" id="321" name="Google Shape;32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7572" y="2770632"/>
            <a:ext cx="448056" cy="448056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8"/>
          <p:cNvSpPr txBox="1"/>
          <p:nvPr/>
        </p:nvSpPr>
        <p:spPr>
          <a:xfrm>
            <a:off x="548640" y="3520440"/>
            <a:ext cx="16459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Customer opens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ShopDowntown.org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8"/>
          <p:cNvSpPr/>
          <p:nvPr/>
        </p:nvSpPr>
        <p:spPr>
          <a:xfrm>
            <a:off x="2872130" y="2606040"/>
            <a:ext cx="777240" cy="777240"/>
          </a:xfrm>
          <a:prstGeom prst="ellipse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video_FFFFFF.png" id="324" name="Google Shape;32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36722" y="2770632"/>
            <a:ext cx="448056" cy="448056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8"/>
          <p:cNvSpPr txBox="1"/>
          <p:nvPr/>
        </p:nvSpPr>
        <p:spPr>
          <a:xfrm>
            <a:off x="2437790" y="3520440"/>
            <a:ext cx="16459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Merchant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livestream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8"/>
          <p:cNvSpPr/>
          <p:nvPr/>
        </p:nvSpPr>
        <p:spPr>
          <a:xfrm>
            <a:off x="4761281" y="2606040"/>
            <a:ext cx="777240" cy="777240"/>
          </a:xfrm>
          <a:prstGeom prst="ellipse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amera_FFFFFF.png" id="327" name="Google Shape;327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25873" y="2770632"/>
            <a:ext cx="448056" cy="448056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8"/>
          <p:cNvSpPr txBox="1"/>
          <p:nvPr/>
        </p:nvSpPr>
        <p:spPr>
          <a:xfrm>
            <a:off x="4326941" y="3520440"/>
            <a:ext cx="16459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Employee demos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the product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8"/>
          <p:cNvSpPr/>
          <p:nvPr/>
        </p:nvSpPr>
        <p:spPr>
          <a:xfrm>
            <a:off x="6650431" y="2606040"/>
            <a:ext cx="777240" cy="777240"/>
          </a:xfrm>
          <a:prstGeom prst="ellipse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hart_FFFFFF.png" id="330" name="Google Shape;330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15023" y="2770632"/>
            <a:ext cx="448056" cy="448056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8"/>
          <p:cNvSpPr txBox="1"/>
          <p:nvPr/>
        </p:nvSpPr>
        <p:spPr>
          <a:xfrm>
            <a:off x="6216091" y="3520440"/>
            <a:ext cx="16459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Customer asks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questions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8"/>
          <p:cNvSpPr/>
          <p:nvPr/>
        </p:nvSpPr>
        <p:spPr>
          <a:xfrm>
            <a:off x="8539582" y="2606040"/>
            <a:ext cx="777240" cy="777240"/>
          </a:xfrm>
          <a:prstGeom prst="ellipse">
            <a:avLst/>
          </a:prstGeom>
          <a:solidFill>
            <a:srgbClr val="0F3D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card_FFFFFF.png" id="333" name="Google Shape;333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704174" y="2770632"/>
            <a:ext cx="448056" cy="448056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8"/>
          <p:cNvSpPr txBox="1"/>
          <p:nvPr/>
        </p:nvSpPr>
        <p:spPr>
          <a:xfrm>
            <a:off x="8105242" y="3520440"/>
            <a:ext cx="16459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Product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purchased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8"/>
          <p:cNvSpPr/>
          <p:nvPr/>
        </p:nvSpPr>
        <p:spPr>
          <a:xfrm>
            <a:off x="10428732" y="2606040"/>
            <a:ext cx="777240" cy="777240"/>
          </a:xfrm>
          <a:prstGeom prst="ellipse">
            <a:avLst/>
          </a:prstGeom>
          <a:solidFill>
            <a:srgbClr val="2DBE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sdcn/icon_home_FFFFFF.png" id="336" name="Google Shape;336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593324" y="2770632"/>
            <a:ext cx="448056" cy="448056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8"/>
          <p:cNvSpPr txBox="1"/>
          <p:nvPr/>
        </p:nvSpPr>
        <p:spPr>
          <a:xfrm>
            <a:off x="9994392" y="3520440"/>
            <a:ext cx="16459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Pickup, delivery,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or shipping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8"/>
          <p:cNvSpPr/>
          <p:nvPr/>
        </p:nvSpPr>
        <p:spPr>
          <a:xfrm>
            <a:off x="548640" y="4754880"/>
            <a:ext cx="10789920" cy="1417320"/>
          </a:xfrm>
          <a:prstGeom prst="roundRect">
            <a:avLst>
              <a:gd fmla="val 5161" name="adj"/>
            </a:avLst>
          </a:prstGeom>
          <a:solidFill>
            <a:srgbClr val="F6F8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8"/>
          <p:cNvSpPr txBox="1"/>
          <p:nvPr/>
        </p:nvSpPr>
        <p:spPr>
          <a:xfrm>
            <a:off x="868680" y="4937760"/>
            <a:ext cx="45720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F3D3E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F3D3E"/>
                </a:solidFill>
                <a:latin typeface="Calibri"/>
                <a:ea typeface="Calibri"/>
                <a:cs typeface="Calibri"/>
                <a:sym typeface="Calibri"/>
              </a:rPr>
              <a:t>Why it matters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8"/>
          <p:cNvSpPr txBox="1"/>
          <p:nvPr/>
        </p:nvSpPr>
        <p:spPr>
          <a:xfrm>
            <a:off x="868680" y="5257800"/>
            <a:ext cx="101498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6211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16211F"/>
                </a:solidFill>
                <a:latin typeface="Calibri"/>
                <a:ea typeface="Calibri"/>
                <a:cs typeface="Calibri"/>
                <a:sym typeface="Calibri"/>
              </a:rPr>
              <a:t>This is human-to-human online shopping — not a static product page. It turns local ShopDowntown from a virtual marketplace into a live, personal shopping experience, powered by infrastructure the merchant already hosts.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8"/>
          <p:cNvSpPr txBox="1"/>
          <p:nvPr/>
        </p:nvSpPr>
        <p:spPr>
          <a:xfrm>
            <a:off x="11368735" y="6400800"/>
            <a:ext cx="548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E6B68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5E6B68"/>
                </a:solidFill>
                <a:latin typeface="Calibri"/>
                <a:ea typeface="Calibri"/>
                <a:cs typeface="Calibri"/>
                <a:sym typeface="Calibri"/>
              </a:rPr>
              <a:t>08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2026-09-12T00:41:28Z</dcterms:created>
  <dc:creator>PptxGenJS</dc:creator>
</cp:coreProperties>
</file>